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862" r:id="rId2"/>
  </p:sldMasterIdLst>
  <p:notesMasterIdLst>
    <p:notesMasterId r:id="rId26"/>
  </p:notesMasterIdLst>
  <p:sldIdLst>
    <p:sldId id="507" r:id="rId3"/>
    <p:sldId id="693" r:id="rId4"/>
    <p:sldId id="706" r:id="rId5"/>
    <p:sldId id="707" r:id="rId6"/>
    <p:sldId id="709" r:id="rId7"/>
    <p:sldId id="699" r:id="rId8"/>
    <p:sldId id="705" r:id="rId9"/>
    <p:sldId id="697" r:id="rId10"/>
    <p:sldId id="701" r:id="rId11"/>
    <p:sldId id="694" r:id="rId12"/>
    <p:sldId id="695" r:id="rId13"/>
    <p:sldId id="696" r:id="rId14"/>
    <p:sldId id="703" r:id="rId15"/>
    <p:sldId id="700" r:id="rId16"/>
    <p:sldId id="698" r:id="rId17"/>
    <p:sldId id="704" r:id="rId18"/>
    <p:sldId id="702" r:id="rId19"/>
    <p:sldId id="257" r:id="rId20"/>
    <p:sldId id="287" r:id="rId21"/>
    <p:sldId id="284" r:id="rId22"/>
    <p:sldId id="286" r:id="rId23"/>
    <p:sldId id="710" r:id="rId24"/>
    <p:sldId id="711" r:id="rId25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2880" userDrawn="1">
          <p15:clr>
            <a:srgbClr val="A4A3A4"/>
          </p15:clr>
        </p15:guide>
        <p15:guide id="5" orient="horz" pos="16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chsel, Julia GIZ" initials="DJG" lastIdx="1" clrIdx="0">
    <p:extLst>
      <p:ext uri="{19B8F6BF-5375-455C-9EA6-DF929625EA0E}">
        <p15:presenceInfo xmlns:p15="http://schemas.microsoft.com/office/powerpoint/2012/main" userId="S-1-5-21-3211005450-2565063988-1429816208-98754" providerId="AD"/>
      </p:ext>
    </p:extLst>
  </p:cmAuthor>
  <p:cmAuthor id="2" name="Strobel, Chiara GIZ" initials="SCG" lastIdx="15" clrIdx="1">
    <p:extLst>
      <p:ext uri="{19B8F6BF-5375-455C-9EA6-DF929625EA0E}">
        <p15:presenceInfo xmlns:p15="http://schemas.microsoft.com/office/powerpoint/2012/main" userId="S-1-5-21-3211005450-2565063988-1429816208-146432" providerId="AD"/>
      </p:ext>
    </p:extLst>
  </p:cmAuthor>
  <p:cmAuthor id="3" name="Bauer, Vanessa GIZ" initials="BVG" lastIdx="18" clrIdx="2">
    <p:extLst>
      <p:ext uri="{19B8F6BF-5375-455C-9EA6-DF929625EA0E}">
        <p15:presenceInfo xmlns:p15="http://schemas.microsoft.com/office/powerpoint/2012/main" userId="S-1-5-21-3211005450-2565063988-1429816208-973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64C864"/>
    <a:srgbClr val="339933"/>
    <a:srgbClr val="329632"/>
    <a:srgbClr val="648C28"/>
    <a:srgbClr val="7BB11B"/>
    <a:srgbClr val="F6B859"/>
    <a:srgbClr val="F8E94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44" autoAdjust="0"/>
    <p:restoredTop sz="95033" autoAdjust="0"/>
  </p:normalViewPr>
  <p:slideViewPr>
    <p:cSldViewPr snapToGrid="0">
      <p:cViewPr varScale="1">
        <p:scale>
          <a:sx n="104" d="100"/>
          <a:sy n="104" d="100"/>
        </p:scale>
        <p:origin x="202" y="72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-3078"/>
    </p:cViewPr>
  </p:outlineViewPr>
  <p:notesTextViewPr>
    <p:cViewPr>
      <p:scale>
        <a:sx n="176" d="100"/>
        <a:sy n="176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22f3f965ad1e8ff9/zbirna%20stecaj%20(version%201)%20(version%201)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ac\Library\Mobile%20Documents\com~apple~CloudDocs\IFC\IFC\PROJECTS\DR%20Debt%20Resolution\C&#780;etvrta%20godina\9%20Izves&#780;tavanje\240912%20UPPR%20i%20PR%202014-oct2024,%20MS%20updat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ac\Library\Mobile%20Documents\com~apple~CloudDocs\IFC\IFC\PROJECTS\DR%20Debt%20Resolution\C&#780;etvrta%20godina\9%20Izves&#780;tavanje\240912%20UPPR%20i%20PR%202014-oct2024,%20MS%20updat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ac\Library\Mobile%20Documents\com~apple~CloudDocs\IFC\IFC\PROJECTS\DR%20Debt%20Resolution\C&#780;etvrta%20godina\9%20Izves&#780;tavanje\240912%20UPPR%20i%20PR%202014-oct2024,%20MS%20updat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Sheet1!$G$9</c:f>
              <c:strCache>
                <c:ptCount val="1"/>
                <c:pt idx="0">
                  <c:v>Procenat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 Narrow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Sheet1!$F$10:$F$13</c:f>
              <c:numCache>
                <c:formatCode>General</c:formatCode>
                <c:ptCount val="4"/>
                <c:pt idx="0">
                  <c:v>2010</c:v>
                </c:pt>
                <c:pt idx="1">
                  <c:v>2014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Sheet1!$G$10:$G$13</c:f>
              <c:numCache>
                <c:formatCode>General</c:formatCode>
                <c:ptCount val="4"/>
                <c:pt idx="0">
                  <c:v>0.3575583</c:v>
                </c:pt>
                <c:pt idx="1">
                  <c:v>0.30606179999999999</c:v>
                </c:pt>
                <c:pt idx="2">
                  <c:v>0.27950409999999998</c:v>
                </c:pt>
                <c:pt idx="3">
                  <c:v>0.29876710000000001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C6-4353-93E2-48B511395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2601535"/>
        <c:axId val="1362603455"/>
      </c:barChart>
      <c:catAx>
        <c:axId val="136260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362603455"/>
        <c:crosses val="autoZero"/>
        <c:auto val="1"/>
        <c:lblAlgn val="ctr"/>
        <c:lblOffset val="100"/>
        <c:noMultiLvlLbl val="0"/>
      </c:catAx>
      <c:valAx>
        <c:axId val="1362603455"/>
        <c:scaling>
          <c:orientation val="minMax"/>
          <c:max val="0.4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362601535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ptos Narrow" panose="020B00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r>
              <a:rPr lang="sr-Cyrl-RS" sz="1200" dirty="0"/>
              <a:t>Кумулативни раст </a:t>
            </a:r>
            <a:r>
              <a:rPr lang="en-GB" sz="1200" dirty="0"/>
              <a:t>Q1 2010 =100</a:t>
            </a:r>
            <a:endParaRPr lang="en-US" sz="1200" dirty="0"/>
          </a:p>
        </c:rich>
      </c:tx>
      <c:layout>
        <c:manualLayout>
          <c:xMode val="edge"/>
          <c:yMode val="edge"/>
          <c:x val="0.3440600453497383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Aptos Narrow" panose="020B00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3054266606710609E-2"/>
          <c:y val="8.9451744904599076E-2"/>
          <c:w val="0.87910045190280739"/>
          <c:h val="0.7668463759001839"/>
        </c:manualLayout>
      </c:layout>
      <c:lineChart>
        <c:grouping val="standard"/>
        <c:varyColors val="0"/>
        <c:ser>
          <c:idx val="0"/>
          <c:order val="0"/>
          <c:tx>
            <c:strRef>
              <c:f>Formatted_Cumulative_Growth_Mat!$K$1</c:f>
              <c:strCache>
                <c:ptCount val="1"/>
                <c:pt idx="0">
                  <c:v>Cumulative Growth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Formatted_Cumulative_Growth_Mat!$J$2:$J$59</c:f>
              <c:strCache>
                <c:ptCount val="58"/>
                <c:pt idx="0">
                  <c:v>Q1 2010</c:v>
                </c:pt>
                <c:pt idx="1">
                  <c:v>Q2 2010</c:v>
                </c:pt>
                <c:pt idx="2">
                  <c:v>Q3 2010</c:v>
                </c:pt>
                <c:pt idx="3">
                  <c:v>Q4 2010</c:v>
                </c:pt>
                <c:pt idx="4">
                  <c:v>Q1 2011</c:v>
                </c:pt>
                <c:pt idx="5">
                  <c:v>Q2 2011</c:v>
                </c:pt>
                <c:pt idx="6">
                  <c:v>Q3 2011</c:v>
                </c:pt>
                <c:pt idx="7">
                  <c:v>Q4 2011</c:v>
                </c:pt>
                <c:pt idx="8">
                  <c:v>Q1 2012</c:v>
                </c:pt>
                <c:pt idx="9">
                  <c:v>Q2 2012</c:v>
                </c:pt>
                <c:pt idx="10">
                  <c:v>Q3 2012</c:v>
                </c:pt>
                <c:pt idx="11">
                  <c:v>Q4 2012</c:v>
                </c:pt>
                <c:pt idx="12">
                  <c:v>Q1 2013</c:v>
                </c:pt>
                <c:pt idx="13">
                  <c:v>Q2 2013</c:v>
                </c:pt>
                <c:pt idx="14">
                  <c:v>Q3 2013</c:v>
                </c:pt>
                <c:pt idx="15">
                  <c:v>Q4 2013</c:v>
                </c:pt>
                <c:pt idx="16">
                  <c:v>Q1 2014</c:v>
                </c:pt>
                <c:pt idx="17">
                  <c:v>Q2 2014</c:v>
                </c:pt>
                <c:pt idx="18">
                  <c:v>Q3 2014</c:v>
                </c:pt>
                <c:pt idx="19">
                  <c:v>Q4 2014</c:v>
                </c:pt>
                <c:pt idx="20">
                  <c:v>Q1 2015</c:v>
                </c:pt>
                <c:pt idx="21">
                  <c:v>Q2 2015</c:v>
                </c:pt>
                <c:pt idx="22">
                  <c:v>Q3 2015</c:v>
                </c:pt>
                <c:pt idx="23">
                  <c:v>Q4 2015</c:v>
                </c:pt>
                <c:pt idx="24">
                  <c:v>Q1 2016</c:v>
                </c:pt>
                <c:pt idx="25">
                  <c:v>Q2 2016</c:v>
                </c:pt>
                <c:pt idx="26">
                  <c:v>Q3 2016</c:v>
                </c:pt>
                <c:pt idx="27">
                  <c:v>Q4 2016</c:v>
                </c:pt>
                <c:pt idx="28">
                  <c:v>Q1 2017</c:v>
                </c:pt>
                <c:pt idx="29">
                  <c:v>Q2 2017</c:v>
                </c:pt>
                <c:pt idx="30">
                  <c:v>Q3 2017</c:v>
                </c:pt>
                <c:pt idx="31">
                  <c:v>Q4 2017</c:v>
                </c:pt>
                <c:pt idx="32">
                  <c:v>Q1 2018</c:v>
                </c:pt>
                <c:pt idx="33">
                  <c:v>Q2 2018</c:v>
                </c:pt>
                <c:pt idx="34">
                  <c:v>Q3 2018</c:v>
                </c:pt>
                <c:pt idx="35">
                  <c:v>Q4 2018</c:v>
                </c:pt>
                <c:pt idx="36">
                  <c:v>Q1 2019</c:v>
                </c:pt>
                <c:pt idx="37">
                  <c:v>Q2 2019</c:v>
                </c:pt>
                <c:pt idx="38">
                  <c:v>Q3 2019</c:v>
                </c:pt>
                <c:pt idx="39">
                  <c:v>Q4 2019</c:v>
                </c:pt>
                <c:pt idx="40">
                  <c:v>Q1 2020</c:v>
                </c:pt>
                <c:pt idx="41">
                  <c:v>Q2 2020</c:v>
                </c:pt>
                <c:pt idx="42">
                  <c:v>Q3 2020</c:v>
                </c:pt>
                <c:pt idx="43">
                  <c:v>Q4 2020</c:v>
                </c:pt>
                <c:pt idx="44">
                  <c:v>Q1 2021</c:v>
                </c:pt>
                <c:pt idx="45">
                  <c:v>Q2 2021</c:v>
                </c:pt>
                <c:pt idx="46">
                  <c:v>Q3 2021</c:v>
                </c:pt>
                <c:pt idx="47">
                  <c:v>Q4 2021</c:v>
                </c:pt>
                <c:pt idx="48">
                  <c:v>Q1 2022</c:v>
                </c:pt>
                <c:pt idx="49">
                  <c:v>Q2 2022</c:v>
                </c:pt>
                <c:pt idx="50">
                  <c:v>Q3 2022</c:v>
                </c:pt>
                <c:pt idx="51">
                  <c:v>Q4 2022</c:v>
                </c:pt>
                <c:pt idx="52">
                  <c:v>Q1 2023</c:v>
                </c:pt>
                <c:pt idx="53">
                  <c:v>Q2 2023</c:v>
                </c:pt>
                <c:pt idx="54">
                  <c:v>Q3 2023</c:v>
                </c:pt>
                <c:pt idx="55">
                  <c:v>Q4 2023</c:v>
                </c:pt>
                <c:pt idx="56">
                  <c:v>Q1 2024</c:v>
                </c:pt>
                <c:pt idx="57">
                  <c:v>Q2 2024</c:v>
                </c:pt>
              </c:strCache>
            </c:strRef>
          </c:cat>
          <c:val>
            <c:numRef>
              <c:f>Formatted_Cumulative_Growth_Mat!$K$2:$K$59</c:f>
              <c:numCache>
                <c:formatCode>0.000</c:formatCode>
                <c:ptCount val="58"/>
                <c:pt idx="0">
                  <c:v>1</c:v>
                </c:pt>
                <c:pt idx="1">
                  <c:v>1.0029999999999999</c:v>
                </c:pt>
                <c:pt idx="2">
                  <c:v>1.015036</c:v>
                </c:pt>
                <c:pt idx="3">
                  <c:v>1.010975856</c:v>
                </c:pt>
                <c:pt idx="4">
                  <c:v>1.028162445552</c:v>
                </c:pt>
                <c:pt idx="5">
                  <c:v>1.0261061206608959</c:v>
                </c:pt>
                <c:pt idx="6">
                  <c:v>1.0261061206608959</c:v>
                </c:pt>
                <c:pt idx="7">
                  <c:v>1.0312366512641999</c:v>
                </c:pt>
                <c:pt idx="8">
                  <c:v>1.016799338146501</c:v>
                </c:pt>
                <c:pt idx="9">
                  <c:v>1.0320513282186989</c:v>
                </c:pt>
                <c:pt idx="10">
                  <c:v>1.018634660951856</c:v>
                </c:pt>
                <c:pt idx="11">
                  <c:v>1.016597391629952</c:v>
                </c:pt>
                <c:pt idx="12">
                  <c:v>1.0399791316374409</c:v>
                </c:pt>
                <c:pt idx="13">
                  <c:v>1.0420590899007161</c:v>
                </c:pt>
                <c:pt idx="14">
                  <c:v>1.0649843898785309</c:v>
                </c:pt>
                <c:pt idx="15">
                  <c:v>1.057529499149382</c:v>
                </c:pt>
                <c:pt idx="16">
                  <c:v>1.0427240861612901</c:v>
                </c:pt>
                <c:pt idx="17">
                  <c:v>1.033339569385838</c:v>
                </c:pt>
                <c:pt idx="18">
                  <c:v>1.021972834122594</c:v>
                </c:pt>
                <c:pt idx="19">
                  <c:v>1.038324399468556</c:v>
                </c:pt>
                <c:pt idx="20">
                  <c:v>1.044554345865367</c:v>
                </c:pt>
                <c:pt idx="21">
                  <c:v>1.0518662262864249</c:v>
                </c:pt>
                <c:pt idx="22">
                  <c:v>1.0497624938338519</c:v>
                </c:pt>
                <c:pt idx="23">
                  <c:v>1.061309881266024</c:v>
                </c:pt>
                <c:pt idx="24">
                  <c:v>1.07829083936628</c:v>
                </c:pt>
                <c:pt idx="25">
                  <c:v>1.0847605844024779</c:v>
                </c:pt>
                <c:pt idx="26">
                  <c:v>1.0923539084932949</c:v>
                </c:pt>
                <c:pt idx="27">
                  <c:v>1.093446262401788</c:v>
                </c:pt>
                <c:pt idx="28">
                  <c:v>1.096726601188994</c:v>
                </c:pt>
                <c:pt idx="29">
                  <c:v>1.104403687397316</c:v>
                </c:pt>
                <c:pt idx="30">
                  <c:v>1.116552127958687</c:v>
                </c:pt>
                <c:pt idx="31">
                  <c:v>1.121018336470522</c:v>
                </c:pt>
                <c:pt idx="32">
                  <c:v>1.1490437948822849</c:v>
                </c:pt>
                <c:pt idx="33">
                  <c:v>1.1605342328311079</c:v>
                </c:pt>
                <c:pt idx="34">
                  <c:v>1.1628553012967699</c:v>
                </c:pt>
                <c:pt idx="35">
                  <c:v>1.1616924459954729</c:v>
                </c:pt>
                <c:pt idx="36">
                  <c:v>1.1802795251314011</c:v>
                </c:pt>
                <c:pt idx="37">
                  <c:v>1.195623158958109</c:v>
                </c:pt>
                <c:pt idx="38">
                  <c:v>1.2207312452962289</c:v>
                </c:pt>
                <c:pt idx="39">
                  <c:v>1.237821482730376</c:v>
                </c:pt>
                <c:pt idx="40">
                  <c:v>1.241534947178567</c:v>
                </c:pt>
                <c:pt idx="41">
                  <c:v>1.122347592249425</c:v>
                </c:pt>
                <c:pt idx="42">
                  <c:v>1.2042789664836331</c:v>
                </c:pt>
                <c:pt idx="43">
                  <c:v>1.223547429947371</c:v>
                </c:pt>
                <c:pt idx="44">
                  <c:v>1.2651480425655821</c:v>
                </c:pt>
                <c:pt idx="45">
                  <c:v>1.2765343749486719</c:v>
                </c:pt>
                <c:pt idx="46">
                  <c:v>1.3020650624476451</c:v>
                </c:pt>
                <c:pt idx="47">
                  <c:v>1.317689843197017</c:v>
                </c:pt>
                <c:pt idx="48">
                  <c:v>1.320325222883411</c:v>
                </c:pt>
                <c:pt idx="49">
                  <c:v>1.3269268489978281</c:v>
                </c:pt>
                <c:pt idx="50">
                  <c:v>1.317638361054843</c:v>
                </c:pt>
                <c:pt idx="51">
                  <c:v>1.326861829582227</c:v>
                </c:pt>
                <c:pt idx="52">
                  <c:v>1.332169276900556</c:v>
                </c:pt>
                <c:pt idx="53">
                  <c:v>1.346823138946462</c:v>
                </c:pt>
                <c:pt idx="54">
                  <c:v>1.3656786628917119</c:v>
                </c:pt>
                <c:pt idx="55">
                  <c:v>1.3793354495206289</c:v>
                </c:pt>
                <c:pt idx="56">
                  <c:v>1.388990797667274</c:v>
                </c:pt>
                <c:pt idx="57">
                  <c:v>1.4001027240486119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D1-4B57-8B6B-69A682B2A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03199919"/>
        <c:axId val="1403200399"/>
      </c:lineChart>
      <c:catAx>
        <c:axId val="1403199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403200399"/>
        <c:crosses val="autoZero"/>
        <c:auto val="1"/>
        <c:lblAlgn val="ctr"/>
        <c:lblOffset val="100"/>
        <c:noMultiLvlLbl val="0"/>
      </c:catAx>
      <c:valAx>
        <c:axId val="1403200399"/>
        <c:scaling>
          <c:orientation val="minMax"/>
          <c:max val="1.6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403199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ptos Narrow" panose="020B00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05167322834645"/>
          <c:y val="1.8838304552590265E-2"/>
          <c:w val="0.93173581929201854"/>
          <c:h val="0.8926530612244898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76-4753-BE15-0446B4890212}"/>
              </c:ext>
            </c:extLst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76-4753-BE15-0446B48902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'BR PPT nov2024 grafici'!$A$4:$A$14</c:f>
              <c:strCach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2024*</c:v>
                </c:pt>
              </c:strCache>
            </c:strRef>
          </c:cat>
          <c:val>
            <c:numRef>
              <c:f>'BR PPT nov2024 grafici'!$B$4:$B$14</c:f>
              <c:numCache>
                <c:formatCode>General</c:formatCode>
                <c:ptCount val="11"/>
                <c:pt idx="0">
                  <c:v>28</c:v>
                </c:pt>
                <c:pt idx="1">
                  <c:v>99</c:v>
                </c:pt>
                <c:pt idx="2">
                  <c:v>74</c:v>
                </c:pt>
                <c:pt idx="3">
                  <c:v>68</c:v>
                </c:pt>
                <c:pt idx="4">
                  <c:v>40</c:v>
                </c:pt>
                <c:pt idx="5">
                  <c:v>33</c:v>
                </c:pt>
                <c:pt idx="6">
                  <c:v>21</c:v>
                </c:pt>
                <c:pt idx="7">
                  <c:v>18</c:v>
                </c:pt>
                <c:pt idx="8">
                  <c:v>24</c:v>
                </c:pt>
                <c:pt idx="9">
                  <c:v>20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03-9B4C-8471-C00F5DD4FD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2296431"/>
        <c:axId val="642298079"/>
      </c:barChart>
      <c:catAx>
        <c:axId val="642296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298079"/>
        <c:crosses val="autoZero"/>
        <c:auto val="1"/>
        <c:lblAlgn val="ctr"/>
        <c:lblOffset val="100"/>
        <c:noMultiLvlLbl val="0"/>
      </c:catAx>
      <c:valAx>
        <c:axId val="642298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296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'BR PPT nov2024 grafici'!$A$18:$A$33</c:f>
              <c:strCache>
                <c:ptCount val="16"/>
                <c:pt idx="0">
                  <c:v>BEOGRAD</c:v>
                </c:pt>
                <c:pt idx="1">
                  <c:v>ČAČAK</c:v>
                </c:pt>
                <c:pt idx="2">
                  <c:v>KRAGUJEVAC</c:v>
                </c:pt>
                <c:pt idx="3">
                  <c:v>KRALJEVO</c:v>
                </c:pt>
                <c:pt idx="4">
                  <c:v>LESKOVAC</c:v>
                </c:pt>
                <c:pt idx="5">
                  <c:v>NIŠ</c:v>
                </c:pt>
                <c:pt idx="6">
                  <c:v>NOVI SAD</c:v>
                </c:pt>
                <c:pt idx="7">
                  <c:v>PANČEVO</c:v>
                </c:pt>
                <c:pt idx="8">
                  <c:v>POŽAREVAC</c:v>
                </c:pt>
                <c:pt idx="9">
                  <c:v>SOMBOR</c:v>
                </c:pt>
                <c:pt idx="10">
                  <c:v>SREMSKA MITROVICA</c:v>
                </c:pt>
                <c:pt idx="11">
                  <c:v>SUBOTICA</c:v>
                </c:pt>
                <c:pt idx="12">
                  <c:v>UŽICE</c:v>
                </c:pt>
                <c:pt idx="13">
                  <c:v>VALJEVO</c:v>
                </c:pt>
                <c:pt idx="14">
                  <c:v>ZAJEČAR</c:v>
                </c:pt>
                <c:pt idx="15">
                  <c:v>ZRENJANIN</c:v>
                </c:pt>
              </c:strCache>
            </c:strRef>
          </c:cat>
          <c:val>
            <c:numRef>
              <c:f>'BR PPT nov2024 grafici'!$B$18:$B$33</c:f>
              <c:numCache>
                <c:formatCode>General</c:formatCode>
                <c:ptCount val="16"/>
                <c:pt idx="0">
                  <c:v>152</c:v>
                </c:pt>
                <c:pt idx="1">
                  <c:v>10</c:v>
                </c:pt>
                <c:pt idx="2">
                  <c:v>15</c:v>
                </c:pt>
                <c:pt idx="3">
                  <c:v>42</c:v>
                </c:pt>
                <c:pt idx="4">
                  <c:v>10</c:v>
                </c:pt>
                <c:pt idx="5">
                  <c:v>19</c:v>
                </c:pt>
                <c:pt idx="6">
                  <c:v>51</c:v>
                </c:pt>
                <c:pt idx="7">
                  <c:v>18</c:v>
                </c:pt>
                <c:pt idx="8">
                  <c:v>22</c:v>
                </c:pt>
                <c:pt idx="9">
                  <c:v>18</c:v>
                </c:pt>
                <c:pt idx="10">
                  <c:v>8</c:v>
                </c:pt>
                <c:pt idx="11">
                  <c:v>8</c:v>
                </c:pt>
                <c:pt idx="12">
                  <c:v>9</c:v>
                </c:pt>
                <c:pt idx="13">
                  <c:v>23</c:v>
                </c:pt>
                <c:pt idx="14">
                  <c:v>15</c:v>
                </c:pt>
                <c:pt idx="1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CE-844E-9648-06C073168D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3745535"/>
        <c:axId val="643747183"/>
      </c:barChart>
      <c:catAx>
        <c:axId val="643745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3747183"/>
        <c:crosses val="autoZero"/>
        <c:auto val="1"/>
        <c:lblAlgn val="ctr"/>
        <c:lblOffset val="100"/>
        <c:noMultiLvlLbl val="0"/>
      </c:catAx>
      <c:valAx>
        <c:axId val="643747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3745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'BR PPT nov2024 grafici'!$D$46:$D$55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2024*</c:v>
                </c:pt>
              </c:strCache>
            </c:strRef>
          </c:cat>
          <c:val>
            <c:numRef>
              <c:f>'BR PPT nov2024 grafici'!$E$46:$E$55</c:f>
              <c:numCache>
                <c:formatCode>General</c:formatCode>
                <c:ptCount val="10"/>
                <c:pt idx="0">
                  <c:v>19</c:v>
                </c:pt>
                <c:pt idx="1">
                  <c:v>37</c:v>
                </c:pt>
                <c:pt idx="2">
                  <c:v>20</c:v>
                </c:pt>
                <c:pt idx="3">
                  <c:v>26</c:v>
                </c:pt>
                <c:pt idx="4">
                  <c:v>24</c:v>
                </c:pt>
                <c:pt idx="5">
                  <c:v>15</c:v>
                </c:pt>
                <c:pt idx="6">
                  <c:v>10</c:v>
                </c:pt>
                <c:pt idx="7">
                  <c:v>8</c:v>
                </c:pt>
                <c:pt idx="8">
                  <c:v>14</c:v>
                </c:pt>
                <c:pt idx="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A9-434B-91AA-2429C0E7FC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0954943"/>
        <c:axId val="720957791"/>
      </c:barChart>
      <c:catAx>
        <c:axId val="720954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0957791"/>
        <c:crosses val="autoZero"/>
        <c:auto val="1"/>
        <c:lblAlgn val="ctr"/>
        <c:lblOffset val="100"/>
        <c:noMultiLvlLbl val="0"/>
      </c:catAx>
      <c:valAx>
        <c:axId val="720957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0954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3BDE53C-E68A-42E6-AFB0-AF5C1BDE8E3C}" type="datetimeFigureOut">
              <a:rPr lang="en-GB" smtClean="0"/>
              <a:pPr/>
              <a:t>25/11/2024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err="1"/>
              <a:t>Formatvorlagen</a:t>
            </a:r>
            <a:r>
              <a:rPr lang="en-GB" dirty="0"/>
              <a:t> des </a:t>
            </a:r>
            <a:r>
              <a:rPr lang="en-GB" dirty="0" err="1"/>
              <a:t>Textmasters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045F879-0589-40D4-B0E5-B74D0CAD5C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95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96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JPG"/><Relationship Id="rId4" Type="http://schemas.openxmlformats.org/officeDocument/2006/relationships/image" Target="../media/image1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9E43D2C-EFB6-49D9-9F9E-7EA95884D1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4250" b="27233"/>
          <a:stretch/>
        </p:blipFill>
        <p:spPr>
          <a:xfrm>
            <a:off x="121400" y="176060"/>
            <a:ext cx="8895600" cy="317124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C73613-A50C-4DF6-BA7E-31419FB49C99}"/>
              </a:ext>
            </a:extLst>
          </p:cNvPr>
          <p:cNvCxnSpPr>
            <a:cxnSpLocks/>
          </p:cNvCxnSpPr>
          <p:nvPr userDrawn="1"/>
        </p:nvCxnSpPr>
        <p:spPr>
          <a:xfrm>
            <a:off x="5682343" y="3347303"/>
            <a:ext cx="3334657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C91FC4B-8786-4E49-AFC3-715069A23D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639" t="25062" r="23750" b="15309"/>
          <a:stretch/>
        </p:blipFill>
        <p:spPr>
          <a:xfrm>
            <a:off x="246435" y="280966"/>
            <a:ext cx="1165686" cy="8043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6A46C9-F69C-4E58-A98C-2FE53CE14D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77" t="6325" r="43796" b="9744"/>
          <a:stretch/>
        </p:blipFill>
        <p:spPr>
          <a:xfrm>
            <a:off x="8162414" y="280966"/>
            <a:ext cx="735151" cy="6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1406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32E1886A-3475-4E66-B3BF-1AD48A2030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7172684" cy="3175576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228600" marR="0" lvl="0" indent="-228600" algn="l" defTabSz="6858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dirty="0"/>
              <a:t>Click to add text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E5D8E01E-F49F-4D57-89D4-E949623D1DC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BCF8D0CE-4095-4F50-924A-6E387AE4CF2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4509B031-4623-4B3A-8E75-E14CEB8CCF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74115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slide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5" y="123825"/>
            <a:ext cx="8893865" cy="4476494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.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933450"/>
            <a:ext cx="0" cy="6858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reieck">
            <a:extLst>
              <a:ext uri="{FF2B5EF4-FFF2-40B4-BE49-F238E27FC236}">
                <a16:creationId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166847" y="421640"/>
            <a:ext cx="211456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Headline">
            <a:extLst>
              <a:ext uri="{FF2B5EF4-FFF2-40B4-BE49-F238E27FC236}">
                <a16:creationId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5" y="1570255"/>
            <a:ext cx="8893865" cy="2613487"/>
          </a:xfrm>
          <a:prstGeom prst="rect">
            <a:avLst/>
          </a:prstGeom>
          <a:blipFill dpi="0" rotWithShape="1">
            <a:blip r:embed="rId2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Section start slide</a:t>
            </a:r>
            <a:br>
              <a:rPr lang="en-GB" dirty="0"/>
            </a:br>
            <a:r>
              <a:rPr lang="en-GB" dirty="0"/>
              <a:t>with background photo (interchangeable)</a:t>
            </a:r>
          </a:p>
        </p:txBody>
      </p:sp>
      <p:sp>
        <p:nvSpPr>
          <p:cNvPr id="28" name="Subline">
            <a:extLst>
              <a:ext uri="{FF2B5EF4-FFF2-40B4-BE49-F238E27FC236}">
                <a16:creationId xmlns:a16="http://schemas.microsoft.com/office/drawing/2014/main" id="{6699B1E5-C447-4674-92BB-C2A1F3ADCF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3704147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</p:txBody>
      </p:sp>
      <p:sp>
        <p:nvSpPr>
          <p:cNvPr id="29" name="1.">
            <a:extLst>
              <a:ext uri="{FF2B5EF4-FFF2-40B4-BE49-F238E27FC236}">
                <a16:creationId xmlns:a16="http://schemas.microsoft.com/office/drawing/2014/main" id="{DF731E94-BC4E-4147-8280-79F13CCEF08B}"/>
              </a:ext>
            </a:extLst>
          </p:cNvPr>
          <p:cNvSpPr/>
          <p:nvPr userDrawn="1"/>
        </p:nvSpPr>
        <p:spPr bwMode="gray">
          <a:xfrm>
            <a:off x="4092742" y="128165"/>
            <a:ext cx="14763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Click on this icon to insert a new photo.</a:t>
            </a:r>
          </a:p>
        </p:txBody>
      </p:sp>
      <p:sp>
        <p:nvSpPr>
          <p:cNvPr id="30" name="2.">
            <a:extLst>
              <a:ext uri="{FF2B5EF4-FFF2-40B4-BE49-F238E27FC236}">
                <a16:creationId xmlns:a16="http://schemas.microsoft.com/office/drawing/2014/main" id="{6B919EA4-50E9-46C9-AC5A-76AC20E25106}"/>
              </a:ext>
            </a:extLst>
          </p:cNvPr>
          <p:cNvSpPr/>
          <p:nvPr userDrawn="1"/>
        </p:nvSpPr>
        <p:spPr bwMode="gray">
          <a:xfrm>
            <a:off x="5501862" y="128165"/>
            <a:ext cx="147637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Reset the slide.</a:t>
            </a:r>
          </a:p>
        </p:txBody>
      </p:sp>
      <p:sp>
        <p:nvSpPr>
          <p:cNvPr id="31" name="3.">
            <a:extLst>
              <a:ext uri="{FF2B5EF4-FFF2-40B4-BE49-F238E27FC236}">
                <a16:creationId xmlns:a16="http://schemas.microsoft.com/office/drawing/2014/main" id="{36FCB48E-A225-433E-9552-1EC05D2E90CB}"/>
              </a:ext>
            </a:extLst>
          </p:cNvPr>
          <p:cNvSpPr/>
          <p:nvPr userDrawn="1"/>
        </p:nvSpPr>
        <p:spPr bwMode="gray">
          <a:xfrm>
            <a:off x="7261861" y="128165"/>
            <a:ext cx="18631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Where necessary, change the section using the ‘Crop’ function.</a:t>
            </a:r>
          </a:p>
        </p:txBody>
      </p:sp>
      <p:sp>
        <p:nvSpPr>
          <p:cNvPr id="32" name="how">
            <a:extLst>
              <a:ext uri="{FF2B5EF4-FFF2-40B4-BE49-F238E27FC236}">
                <a16:creationId xmlns:a16="http://schemas.microsoft.com/office/drawing/2014/main" id="{308DC210-80AE-4E96-8C9E-08E1D0F3C4B1}"/>
              </a:ext>
            </a:extLst>
          </p:cNvPr>
          <p:cNvSpPr txBox="1"/>
          <p:nvPr userDrawn="1"/>
        </p:nvSpPr>
        <p:spPr bwMode="gray">
          <a:xfrm>
            <a:off x="-2857397" y="177800"/>
            <a:ext cx="279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Click on image above transparent section.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Delete image by pressing the DEL key.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Click on small icon in centre of page.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Select photo.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Select ‘Home / Reset ’.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If required, edit the section under ‘Format/Crop ’.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CA10962-7562-45EF-9BCC-CF8E4A8ECDD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EDF0250-D30F-4BC8-BDE1-DB1BD325237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98F0E3FB-E27A-4457-B526-B2D2906906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3" name="Grafik 2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AFC53F5D-C099-4AB8-BEA0-0C0599C54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0418" r="36621"/>
          <a:stretch/>
        </p:blipFill>
        <p:spPr>
          <a:xfrm>
            <a:off x="7497546" y="772118"/>
            <a:ext cx="387893" cy="590931"/>
          </a:xfrm>
          <a:prstGeom prst="rect">
            <a:avLst/>
          </a:prstGeom>
        </p:spPr>
      </p:pic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71BF95A1-C507-454F-AD5B-C1AE17A76F07}"/>
              </a:ext>
            </a:extLst>
          </p:cNvPr>
          <p:cNvGrpSpPr/>
          <p:nvPr userDrawn="1"/>
        </p:nvGrpSpPr>
        <p:grpSpPr>
          <a:xfrm>
            <a:off x="5604594" y="776007"/>
            <a:ext cx="1588101" cy="650246"/>
            <a:chOff x="5604594" y="1459908"/>
            <a:chExt cx="1588101" cy="650246"/>
          </a:xfrm>
        </p:grpSpPr>
        <p:pic>
          <p:nvPicPr>
            <p:cNvPr id="34" name="Grafik 33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id="{355A07BF-0F32-412A-AAD2-48911D07B2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B2564D52-B4AC-4D61-B46E-BE3CE7851C95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6" name="Rechteck">
            <a:extLst>
              <a:ext uri="{FF2B5EF4-FFF2-40B4-BE49-F238E27FC236}">
                <a16:creationId xmlns:a16="http://schemas.microsoft.com/office/drawing/2014/main" id="{9A38222B-6179-4D47-87DD-F77D00C82A5F}"/>
              </a:ext>
            </a:extLst>
          </p:cNvPr>
          <p:cNvSpPr/>
          <p:nvPr userDrawn="1"/>
        </p:nvSpPr>
        <p:spPr bwMode="gray">
          <a:xfrm>
            <a:off x="7530036" y="959758"/>
            <a:ext cx="334720" cy="33813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Beispiel">
            <a:extLst>
              <a:ext uri="{FF2B5EF4-FFF2-40B4-BE49-F238E27FC236}">
                <a16:creationId xmlns:a16="http://schemas.microsoft.com/office/drawing/2014/main" id="{DEC0CDB8-BC61-40AB-94E5-C63FE0E64F5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gray">
          <a:xfrm>
            <a:off x="7774255" y="1581416"/>
            <a:ext cx="1246909" cy="64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8847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slid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1906648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Section start slide</a:t>
            </a:r>
            <a:br>
              <a:rPr lang="en-GB" dirty="0"/>
            </a:br>
            <a:r>
              <a:rPr lang="en-GB" dirty="0"/>
              <a:t>This may also have two lines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88D0E22-2017-4208-9ADC-47A2FAF1D43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9F9B96F-E57D-429A-9EB5-D561A8B62E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5AA07C4F-927A-4ADF-8F4E-0E641F59E17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62C6744-8537-4B78-8B45-A36D147B2AD0}"/>
              </a:ext>
            </a:extLst>
          </p:cNvPr>
          <p:cNvGrpSpPr/>
          <p:nvPr userDrawn="1"/>
        </p:nvGrpSpPr>
        <p:grpSpPr>
          <a:xfrm>
            <a:off x="123135" y="124720"/>
            <a:ext cx="5169066" cy="1960104"/>
            <a:chOff x="123135" y="124720"/>
            <a:chExt cx="5169066" cy="196010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0DDF564-10F9-4E8E-809B-668642AF7F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3135" y="124720"/>
              <a:ext cx="4401693" cy="1188823"/>
            </a:xfrm>
            <a:prstGeom prst="rect">
              <a:avLst/>
            </a:prstGeom>
          </p:spPr>
        </p:pic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273B3BF6-09F9-4483-9154-A694D8FC1C76}"/>
                </a:ext>
              </a:extLst>
            </p:cNvPr>
            <p:cNvSpPr/>
            <p:nvPr userDrawn="1"/>
          </p:nvSpPr>
          <p:spPr>
            <a:xfrm rot="13238078" flipH="1">
              <a:off x="349021" y="785379"/>
              <a:ext cx="1362830" cy="115094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F388D532-A0D0-42BF-A313-613BECA52D55}"/>
                </a:ext>
              </a:extLst>
            </p:cNvPr>
            <p:cNvSpPr/>
            <p:nvPr userDrawn="1"/>
          </p:nvSpPr>
          <p:spPr>
            <a:xfrm rot="13841107" flipH="1">
              <a:off x="3586664" y="379287"/>
              <a:ext cx="1542867" cy="186820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0147C0F6-E7E8-4250-9A68-806AFAB226AC}"/>
                </a:ext>
              </a:extLst>
            </p:cNvPr>
            <p:cNvSpPr/>
            <p:nvPr userDrawn="1"/>
          </p:nvSpPr>
          <p:spPr>
            <a:xfrm rot="682505">
              <a:off x="619078" y="617668"/>
              <a:ext cx="2853929" cy="591018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5077DF3-C68B-4004-8AF7-57F2921300E7}"/>
                </a:ext>
              </a:extLst>
            </p:cNvPr>
            <p:cNvSpPr/>
            <p:nvPr userDrawn="1"/>
          </p:nvSpPr>
          <p:spPr>
            <a:xfrm rot="682505">
              <a:off x="619078" y="920369"/>
              <a:ext cx="2853929" cy="591018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84642909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5" y="123825"/>
            <a:ext cx="8893865" cy="4476494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.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933450"/>
            <a:ext cx="0" cy="6858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Headline">
            <a:extLst>
              <a:ext uri="{FF2B5EF4-FFF2-40B4-BE49-F238E27FC236}">
                <a16:creationId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5" y="1570255"/>
            <a:ext cx="8893865" cy="3030064"/>
          </a:xfrm>
          <a:prstGeom prst="rect">
            <a:avLst/>
          </a:prstGeom>
          <a:blipFill dpi="0" rotWithShape="1">
            <a:blip r:embed="rId2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900000" bIns="684000" anchor="b">
            <a:noAutofit/>
          </a:bodyPr>
          <a:lstStyle>
            <a:lvl1pPr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Intermediate slide, photo</a:t>
            </a:r>
            <a:br>
              <a:rPr lang="en-GB" dirty="0"/>
            </a:br>
            <a:r>
              <a:rPr lang="en-GB" dirty="0"/>
              <a:t>(interchangeable)</a:t>
            </a:r>
          </a:p>
        </p:txBody>
      </p:sp>
      <p:sp>
        <p:nvSpPr>
          <p:cNvPr id="28" name="1.">
            <a:extLst>
              <a:ext uri="{FF2B5EF4-FFF2-40B4-BE49-F238E27FC236}">
                <a16:creationId xmlns:a16="http://schemas.microsoft.com/office/drawing/2014/main" id="{0BCFDBF6-0C4F-4BA9-84EB-ED3466065719}"/>
              </a:ext>
            </a:extLst>
          </p:cNvPr>
          <p:cNvSpPr/>
          <p:nvPr userDrawn="1"/>
        </p:nvSpPr>
        <p:spPr bwMode="gray">
          <a:xfrm>
            <a:off x="4092742" y="128165"/>
            <a:ext cx="14763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Click on this icon to insert a new photo.</a:t>
            </a:r>
          </a:p>
        </p:txBody>
      </p:sp>
      <p:sp>
        <p:nvSpPr>
          <p:cNvPr id="29" name="2.">
            <a:extLst>
              <a:ext uri="{FF2B5EF4-FFF2-40B4-BE49-F238E27FC236}">
                <a16:creationId xmlns:a16="http://schemas.microsoft.com/office/drawing/2014/main" id="{918BC469-7392-45B5-882F-1B971DBE17B2}"/>
              </a:ext>
            </a:extLst>
          </p:cNvPr>
          <p:cNvSpPr/>
          <p:nvPr userDrawn="1"/>
        </p:nvSpPr>
        <p:spPr bwMode="gray">
          <a:xfrm>
            <a:off x="5501862" y="128165"/>
            <a:ext cx="147637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Reset the slide.</a:t>
            </a:r>
          </a:p>
        </p:txBody>
      </p:sp>
      <p:sp>
        <p:nvSpPr>
          <p:cNvPr id="30" name="3.">
            <a:extLst>
              <a:ext uri="{FF2B5EF4-FFF2-40B4-BE49-F238E27FC236}">
                <a16:creationId xmlns:a16="http://schemas.microsoft.com/office/drawing/2014/main" id="{431D4BE7-4DC0-4A8D-8A4E-899AB39C9BFA}"/>
              </a:ext>
            </a:extLst>
          </p:cNvPr>
          <p:cNvSpPr/>
          <p:nvPr userDrawn="1"/>
        </p:nvSpPr>
        <p:spPr bwMode="gray">
          <a:xfrm>
            <a:off x="7261861" y="128165"/>
            <a:ext cx="18631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Where necessary, change the section using the ‘Crop’ function.</a:t>
            </a:r>
          </a:p>
        </p:txBody>
      </p:sp>
      <p:sp>
        <p:nvSpPr>
          <p:cNvPr id="31" name="how">
            <a:extLst>
              <a:ext uri="{FF2B5EF4-FFF2-40B4-BE49-F238E27FC236}">
                <a16:creationId xmlns:a16="http://schemas.microsoft.com/office/drawing/2014/main" id="{CFE17404-D559-410E-817A-BE37032A4EC8}"/>
              </a:ext>
            </a:extLst>
          </p:cNvPr>
          <p:cNvSpPr txBox="1"/>
          <p:nvPr userDrawn="1"/>
        </p:nvSpPr>
        <p:spPr bwMode="gray">
          <a:xfrm>
            <a:off x="-2857397" y="177800"/>
            <a:ext cx="279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Click on image above transparent section.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Delete image by pressing the DEL key.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Click on small icon in centre of page.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Select photo.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Select ‘Home / Reset ’.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If required, edit the section under ‘Format/Crop ’.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5D92098-BA3C-4707-8ABA-0C27A011DB6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45C6D00-0E00-4289-836D-A87919E2F9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45153B9-0A46-4ECF-876F-E46153C49C5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9" name="Grafik 18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F90E96F9-8FB8-41D7-9257-7179FD053D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0418" r="36621"/>
          <a:stretch/>
        </p:blipFill>
        <p:spPr>
          <a:xfrm>
            <a:off x="7497546" y="772118"/>
            <a:ext cx="387893" cy="590931"/>
          </a:xfrm>
          <a:prstGeom prst="rect">
            <a:avLst/>
          </a:prstGeom>
        </p:spPr>
      </p:pic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67BCCCE2-341A-478B-A3EC-6046F8A5D497}"/>
              </a:ext>
            </a:extLst>
          </p:cNvPr>
          <p:cNvGrpSpPr/>
          <p:nvPr userDrawn="1"/>
        </p:nvGrpSpPr>
        <p:grpSpPr>
          <a:xfrm>
            <a:off x="5604594" y="776007"/>
            <a:ext cx="1588101" cy="650246"/>
            <a:chOff x="5604594" y="1459908"/>
            <a:chExt cx="1588101" cy="650246"/>
          </a:xfrm>
        </p:grpSpPr>
        <p:pic>
          <p:nvPicPr>
            <p:cNvPr id="32" name="Grafik 31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id="{78A59224-4957-4C08-BE65-D8BD25A23E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D3A98BB7-764F-4350-BD71-C6758C885B37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4" name="Rechteck">
            <a:extLst>
              <a:ext uri="{FF2B5EF4-FFF2-40B4-BE49-F238E27FC236}">
                <a16:creationId xmlns:a16="http://schemas.microsoft.com/office/drawing/2014/main" id="{C2B577D0-C8DA-42B1-BF4C-EE3ACF0A05FC}"/>
              </a:ext>
            </a:extLst>
          </p:cNvPr>
          <p:cNvSpPr/>
          <p:nvPr userDrawn="1"/>
        </p:nvSpPr>
        <p:spPr bwMode="gray">
          <a:xfrm>
            <a:off x="7530036" y="959758"/>
            <a:ext cx="334720" cy="33813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Beispiel">
            <a:extLst>
              <a:ext uri="{FF2B5EF4-FFF2-40B4-BE49-F238E27FC236}">
                <a16:creationId xmlns:a16="http://schemas.microsoft.com/office/drawing/2014/main" id="{F256F2D5-7073-4213-916B-5BA90608752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gray">
          <a:xfrm>
            <a:off x="7774255" y="1581416"/>
            <a:ext cx="1246909" cy="64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7821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7172684" cy="34954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4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403C02B-EA48-4260-811D-43CCEC0F652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572318F-C167-4A9B-9214-245E7E1B678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5A6A7C1-5347-4031-950E-FE89F744C1A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9757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 with sub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726EAD89-A3DC-4500-9071-F28C7DB87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64027"/>
            <a:ext cx="8567183" cy="27056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7BDDDF81-EBEA-4C88-AA55-681A5710CA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9263" y="581026"/>
            <a:ext cx="8567737" cy="376238"/>
          </a:xfrm>
        </p:spPr>
        <p:txBody>
          <a:bodyPr vert="horz" lIns="0" tIns="0" rIns="72000" bIns="0" rtlCol="0" anchor="t">
            <a:noAutofit/>
          </a:bodyPr>
          <a:lstStyle>
            <a:lvl1pPr>
              <a:defRPr lang="de-DE" sz="1400" b="0" cap="none" baseline="0" smtClean="0">
                <a:latin typeface="+mj-lt"/>
                <a:ea typeface="+mj-ea"/>
                <a:cs typeface="+mj-cs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GB"/>
              <a:t>Click to add sub-line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7" y="1020969"/>
            <a:ext cx="7172683" cy="34954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B548EA6-0BD4-4DE9-880C-9051257B828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E7CC3B-6035-4291-B04F-DE018A6C968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D360B5D-15C8-4DDF-99B9-68062FEA37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2358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7172684" cy="2839832"/>
          </a:xfrm>
        </p:spPr>
        <p:txBody>
          <a:bodyPr/>
          <a:lstStyle>
            <a:lvl1pPr>
              <a:defRPr sz="18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headline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312137B-7817-4520-A9FF-87A20B391AA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F93DA6A-ABDD-4D0F-AFE3-FF43762B7FB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905C91D-31F5-4E80-9F76-6D372B3A16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859708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4122182" cy="34954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083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888468" y="1020969"/>
            <a:ext cx="4122182" cy="34954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4E7BC60-DC17-4952-AA54-E728E1C62BD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16123A0-A869-46F1-9E20-A4CCE7F665F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9EFEB5C-119E-416E-84F6-79F25273C8C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19789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2845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with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8"/>
            <a:ext cx="4122182" cy="34954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2EA4DEB-4859-40BB-BA0A-9D4E262D701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FE8A212-1664-4A14-896F-DC3AE0C13F6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53C8D80-6BFD-4466-8E36-54C951F12D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206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845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44" y="125629"/>
            <a:ext cx="3490261" cy="4474945"/>
          </a:xfrm>
          <a:solidFill>
            <a:schemeClr val="bg2"/>
          </a:solidFill>
        </p:spPr>
        <p:txBody>
          <a:bodyPr tIns="1440000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8"/>
            <a:ext cx="4839634" cy="35796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EA27159-D449-4E61-9234-12331EF25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240212"/>
            <a:ext cx="4839634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AF2015D-9762-47AA-9BD6-3FA6CCC0648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0DC7F6F-F5EA-41B6-BA59-091605C586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6AA5DDD-B7D2-44C4-84F6-785C251D3F3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695480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/w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31687CA2-4830-4EA3-B6BE-4D04E1B836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b="24482"/>
          <a:stretch/>
        </p:blipFill>
        <p:spPr bwMode="gray">
          <a:xfrm>
            <a:off x="125067" y="176135"/>
            <a:ext cx="8893865" cy="348908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 b="0" cap="all" baseline="0">
                <a:solidFill>
                  <a:schemeClr val="tx1"/>
                </a:solidFill>
              </a:defRPr>
            </a:lvl1pPr>
          </a:lstStyle>
          <a:p>
            <a:r>
              <a:rPr lang="sr-Latn-RS" dirty="0"/>
              <a:t>Rethinking Serbia</a:t>
            </a:r>
            <a:r>
              <a:rPr lang="en-US" dirty="0"/>
              <a:t>’s position in global value chains after covid-19</a:t>
            </a:r>
            <a:endParaRPr lang="en-GB" dirty="0"/>
          </a:p>
          <a:p>
            <a:r>
              <a:rPr lang="en-GB" dirty="0"/>
              <a:t>Project name | Date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2128247"/>
            <a:ext cx="7971711" cy="4985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="0" cap="all" baseline="0">
                <a:solidFill>
                  <a:schemeClr val="tx1"/>
                </a:solidFill>
              </a:defRPr>
            </a:lvl1pPr>
          </a:lstStyle>
          <a:p>
            <a:r>
              <a:rPr lang="sr-Latn-RS" dirty="0"/>
              <a:t>SERBIA AS THE STRONGEST LINK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665D04-DD78-4D5B-8888-C74822A9C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7639" t="25062" r="23750" b="15309"/>
          <a:stretch/>
        </p:blipFill>
        <p:spPr>
          <a:xfrm>
            <a:off x="121400" y="4120195"/>
            <a:ext cx="1165686" cy="80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6694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1 photo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44" y="125629"/>
            <a:ext cx="3490261" cy="44749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8"/>
            <a:ext cx="4839634" cy="35796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7204390B-3D37-494E-81FF-E1335F27C2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240212"/>
            <a:ext cx="4839634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B9F79D6-321B-4922-9CB8-D52F509ACE0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DD2BC95-CDE0-4C78-A9D8-EB3D9A577DF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B96B41DE-2A1A-4BF8-A471-7AFD62750A9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161331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2 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44" y="125629"/>
            <a:ext cx="3490261" cy="21455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8"/>
            <a:ext cx="4839634" cy="35796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18" name="Bildplatzhalter 5">
            <a:extLst>
              <a:ext uri="{FF2B5EF4-FFF2-40B4-BE49-F238E27FC236}">
                <a16:creationId xmlns:a16="http://schemas.microsoft.com/office/drawing/2014/main" id="{BD74B354-F270-4422-B8BC-EE20D478AAE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5528944" y="2455029"/>
            <a:ext cx="3490261" cy="21455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E5EE29FF-B139-4CD9-A32C-25A2CCBFB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4839635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5771484-3E18-42CC-9FC0-9F82AA9D780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5F12524-47B7-4E4B-A82D-4A982EC622B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1F91BAF-4218-480C-87A8-87D4B1CDDF8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9698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2 photos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44" y="125629"/>
            <a:ext cx="3490261" cy="21455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8"/>
            <a:ext cx="4839634" cy="35796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18" name="Bildplatzhalter 5">
            <a:extLst>
              <a:ext uri="{FF2B5EF4-FFF2-40B4-BE49-F238E27FC236}">
                <a16:creationId xmlns:a16="http://schemas.microsoft.com/office/drawing/2014/main" id="{BD74B354-F270-4422-B8BC-EE20D478AAE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5528944" y="2455029"/>
            <a:ext cx="3490261" cy="21455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DB39AEE-4D7E-4227-8B8B-6259DA49F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240212"/>
            <a:ext cx="4839634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227D3D8-FEBD-4AD0-9F71-6844E987B7B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EBC020C-FAD6-4991-9B68-DFC84964773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2ED17441-C804-4576-8739-5227CF2486C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62072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2 photos,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6AFC61C6-D36D-49CC-A15E-B4D2086BCD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728155" y="2444751"/>
            <a:ext cx="4288845" cy="2155568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04CC61FD-96E9-460E-816E-FA87841093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23134" y="2444751"/>
            <a:ext cx="4288845" cy="2155568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3962161" cy="124979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083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headline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055732" y="1020969"/>
            <a:ext cx="3954917" cy="124979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2043D58-AA3C-40BE-BEAB-11A19348439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1195C9E7-AD30-401E-97F1-ECD1F6426F9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D02F96E-9198-496A-A4B1-6804F455A1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19594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3 photos,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6AFC61C6-D36D-49CC-A15E-B4D2086BCD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140868" y="2994718"/>
            <a:ext cx="2858400" cy="16056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04CC61FD-96E9-460E-816E-FA87841093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23135" y="2994718"/>
            <a:ext cx="2858400" cy="16056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2531717" cy="176912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083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467551" y="1020969"/>
            <a:ext cx="2531717" cy="176912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16" name="Bildplatzhalter 6">
            <a:extLst>
              <a:ext uri="{FF2B5EF4-FFF2-40B4-BE49-F238E27FC236}">
                <a16:creationId xmlns:a16="http://schemas.microsoft.com/office/drawing/2014/main" id="{AB38192C-6783-4C98-AB15-3A38EFFC1B0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58600" y="2994718"/>
            <a:ext cx="2858400" cy="16056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DED8696E-3F6E-4312-8474-D7B6C988FD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5284" y="1020969"/>
            <a:ext cx="2531717" cy="176912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F501F9B-7E1C-4D10-BFA8-F160A61CBB4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4AC48705-A504-41C9-A7C4-A310E36C3CF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A0DBE614-6EA1-4B61-BE6D-D779C0E5AD8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1923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0375" y="3112887"/>
            <a:ext cx="2645076" cy="1487687"/>
          </a:xfrm>
          <a:solidFill>
            <a:schemeClr val="bg2"/>
          </a:solidFill>
        </p:spPr>
        <p:txBody>
          <a:bodyPr vert="horz" lIns="36000" tIns="1152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FE0F192-365F-4B9B-9AE5-A8DCD077B27C}"/>
              </a:ext>
            </a:extLst>
          </p:cNvPr>
          <p:cNvSpPr/>
          <p:nvPr userDrawn="1"/>
        </p:nvSpPr>
        <p:spPr bwMode="gray">
          <a:xfrm>
            <a:off x="460374" y="970671"/>
            <a:ext cx="2644776" cy="13900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D20B6CE-6FB5-47BE-ACA3-1FADB18A5F9F}"/>
              </a:ext>
            </a:extLst>
          </p:cNvPr>
          <p:cNvSpPr/>
          <p:nvPr userDrawn="1"/>
        </p:nvSpPr>
        <p:spPr bwMode="gray">
          <a:xfrm>
            <a:off x="460374" y="2421711"/>
            <a:ext cx="2644776" cy="6343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0374" y="2417530"/>
            <a:ext cx="2644776" cy="212006"/>
          </a:xfrm>
          <a:noFill/>
        </p:spPr>
        <p:txBody>
          <a:bodyPr vert="horz" lIns="72000" tIns="36000" rIns="72000" bIns="36000" rtlCol="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000" b="1" baseline="0" dirty="0">
                <a:solidFill>
                  <a:schemeClr val="bg1"/>
                </a:solidFill>
              </a:defRPr>
            </a:lvl1pPr>
            <a:lvl2pPr>
              <a:defRPr lang="de-DE" dirty="0"/>
            </a:lvl2pPr>
            <a:lvl3pPr>
              <a:defRPr lang="en-GB" dirty="0"/>
            </a:lvl3pPr>
          </a:lstStyle>
          <a:p>
            <a:r>
              <a:rPr lang="en-GB" dirty="0"/>
              <a:t>Name of partner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E5EE29FF-B139-4CD9-A32C-25A2CCBFB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4839635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Project text slide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40AE37FF-8E79-4DC2-894F-409F5F1424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60374" y="2649415"/>
            <a:ext cx="2644776" cy="394453"/>
          </a:xfrm>
          <a:noFill/>
        </p:spPr>
        <p:txBody>
          <a:bodyPr lIns="72000" anchor="t"/>
          <a:lstStyle>
            <a:lvl1pPr>
              <a:lnSpc>
                <a:spcPct val="100000"/>
              </a:lnSpc>
              <a:spcBef>
                <a:spcPts val="0"/>
              </a:spcBef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MM/YYYY – MM/YYYY</a:t>
            </a:r>
            <a:br>
              <a:rPr lang="en-GB" dirty="0"/>
            </a:br>
            <a:r>
              <a:rPr lang="en-GB" dirty="0"/>
              <a:t>Volume: EUR 00 million</a:t>
            </a:r>
            <a:br>
              <a:rPr lang="en-GB" dirty="0"/>
            </a:br>
            <a:r>
              <a:rPr lang="en-GB" dirty="0"/>
              <a:t>Public contribution: EUR 000,000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133FB7B2-F1B0-4BE4-A9A1-2AA5AD68EB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60374" y="971310"/>
            <a:ext cx="2644776" cy="271797"/>
          </a:xfrm>
          <a:noFill/>
        </p:spPr>
        <p:txBody>
          <a:bodyPr lIns="72000" tIns="36000" bIns="36000" anchor="ctr"/>
          <a:lstStyle>
            <a:lvl1pPr>
              <a:defRPr sz="1100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Name of country</a:t>
            </a:r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50874649-3395-4A9D-A057-03A867415B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60374" y="1243108"/>
            <a:ext cx="2644776" cy="1117616"/>
          </a:xfrm>
          <a:noFill/>
        </p:spPr>
        <p:txBody>
          <a:bodyPr lIns="72000" tIns="0" bIns="36000" anchor="t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Text containing the name of the country.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7B8F238-9E4D-4367-BF20-CAA4F4E82F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310597" y="1020763"/>
            <a:ext cx="5717516" cy="35798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7C48950-E750-4312-A454-A82F556734D7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6784B76-6A40-447C-A5C8-AA9E24FA612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A7D98D1-5D4C-4CA4-ACFE-BE4E7462CAA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030578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5" y="123825"/>
            <a:ext cx="8893865" cy="447649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3B6C23A5-1B72-42F2-B92F-DC68B632F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240212"/>
            <a:ext cx="8342492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Contact</a:t>
            </a:r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id="{F0C65784-9410-409B-82EA-6584D4732C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40284" y="2070719"/>
            <a:ext cx="3369561" cy="102503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en-GB" dirty="0"/>
              <a:t>givenname.familyname@giz.de 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20" name="Textplatzhalter 29">
            <a:extLst>
              <a:ext uri="{FF2B5EF4-FFF2-40B4-BE49-F238E27FC236}">
                <a16:creationId xmlns:a16="http://schemas.microsoft.com/office/drawing/2014/main" id="{85761457-A63B-46F2-99C5-E217A1E0A7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140284" y="1392861"/>
            <a:ext cx="3369561" cy="176276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21" name="Textplatzhalter 30">
            <a:extLst>
              <a:ext uri="{FF2B5EF4-FFF2-40B4-BE49-F238E27FC236}">
                <a16:creationId xmlns:a16="http://schemas.microsoft.com/office/drawing/2014/main" id="{CB52D947-0416-4964-B28D-129580E477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2140284" y="1635978"/>
            <a:ext cx="3369561" cy="176276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35" name="Bildplatzhalter 6">
            <a:extLst>
              <a:ext uri="{FF2B5EF4-FFF2-40B4-BE49-F238E27FC236}">
                <a16:creationId xmlns:a16="http://schemas.microsoft.com/office/drawing/2014/main" id="{FC763A8F-9E6C-4EEB-90DC-0F65B80379C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49816" y="1392861"/>
            <a:ext cx="1468079" cy="1702892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391187D-9F65-4A30-8974-4A449DE89BF0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6C4DFAD-A99C-4092-9FAE-D03CBD68A1F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8F52293-BD85-4DFE-A73D-98ECA199365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D884FE2E-8101-49CB-8751-18FE3B6584BA}"/>
              </a:ext>
            </a:extLst>
          </p:cNvPr>
          <p:cNvSpPr txBox="1"/>
          <p:nvPr userDrawn="1"/>
        </p:nvSpPr>
        <p:spPr bwMode="gray">
          <a:xfrm>
            <a:off x="784636" y="4052697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www.bcrr.org.rs</a:t>
            </a:r>
          </a:p>
        </p:txBody>
      </p:sp>
      <p:pic>
        <p:nvPicPr>
          <p:cNvPr id="24" name="Grafik 42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id="{9C8DE8AE-1C7E-4516-AB46-38EA917A99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75000"/>
          </a:blip>
          <a:stretch>
            <a:fillRect/>
          </a:stretch>
        </p:blipFill>
        <p:spPr bwMode="gray">
          <a:xfrm>
            <a:off x="2273484" y="4081945"/>
            <a:ext cx="290728" cy="236458"/>
          </a:xfrm>
          <a:prstGeom prst="rect">
            <a:avLst/>
          </a:prstGeom>
        </p:spPr>
      </p:pic>
      <p:pic>
        <p:nvPicPr>
          <p:cNvPr id="25" name="Grafik 43">
            <a:extLst>
              <a:ext uri="{FF2B5EF4-FFF2-40B4-BE49-F238E27FC236}">
                <a16:creationId xmlns:a16="http://schemas.microsoft.com/office/drawing/2014/main" id="{AB268CEC-2E3D-415C-BF31-6075C87FDB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</a:blip>
          <a:stretch>
            <a:fillRect/>
          </a:stretch>
        </p:blipFill>
        <p:spPr bwMode="gray">
          <a:xfrm>
            <a:off x="4961178" y="4056187"/>
            <a:ext cx="234516" cy="234514"/>
          </a:xfrm>
          <a:prstGeom prst="rect">
            <a:avLst/>
          </a:prstGeom>
        </p:spPr>
      </p:pic>
      <p:grpSp>
        <p:nvGrpSpPr>
          <p:cNvPr id="26" name="Gruppieren 44">
            <a:extLst>
              <a:ext uri="{FF2B5EF4-FFF2-40B4-BE49-F238E27FC236}">
                <a16:creationId xmlns:a16="http://schemas.microsoft.com/office/drawing/2014/main" id="{F0134098-6774-4FB1-8005-C0BF049E17DB}"/>
              </a:ext>
            </a:extLst>
          </p:cNvPr>
          <p:cNvGrpSpPr/>
          <p:nvPr userDrawn="1"/>
        </p:nvGrpSpPr>
        <p:grpSpPr bwMode="gray">
          <a:xfrm>
            <a:off x="444492" y="4029252"/>
            <a:ext cx="262622" cy="297258"/>
            <a:chOff x="4933951" y="-41275"/>
            <a:chExt cx="2130425" cy="2411413"/>
          </a:xfrm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1FBCF284-3E70-412C-8696-6989AEE82A7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317EF12-D4FC-407C-B9B9-6738B0734D3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4B2335FD-7B00-4668-AB9C-605756C31AA7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ED1B9D9-89F7-44A4-8146-BCE045F6C658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CB4D1399-49E6-4195-8D0B-642D7E65FF9D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32" name="TextBox 7">
            <a:extLst>
              <a:ext uri="{FF2B5EF4-FFF2-40B4-BE49-F238E27FC236}">
                <a16:creationId xmlns:a16="http://schemas.microsoft.com/office/drawing/2014/main" id="{C22973A8-9EFE-43F5-8CA6-E6D9B80FEDCD}"/>
              </a:ext>
            </a:extLst>
          </p:cNvPr>
          <p:cNvSpPr txBox="1"/>
          <p:nvPr userDrawn="1"/>
        </p:nvSpPr>
        <p:spPr bwMode="gray">
          <a:xfrm>
            <a:off x="2622199" y="4052697"/>
            <a:ext cx="14414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https://twitter.com/bcrr</a:t>
            </a:r>
          </a:p>
        </p:txBody>
      </p:sp>
      <p:sp>
        <p:nvSpPr>
          <p:cNvPr id="33" name="TextBox 7">
            <a:extLst>
              <a:ext uri="{FF2B5EF4-FFF2-40B4-BE49-F238E27FC236}">
                <a16:creationId xmlns:a16="http://schemas.microsoft.com/office/drawing/2014/main" id="{39DDBA20-210D-4747-B68F-BE427D5F4657}"/>
              </a:ext>
            </a:extLst>
          </p:cNvPr>
          <p:cNvSpPr txBox="1"/>
          <p:nvPr userDrawn="1"/>
        </p:nvSpPr>
        <p:spPr bwMode="gray">
          <a:xfrm>
            <a:off x="5253681" y="4052697"/>
            <a:ext cx="19656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https://www.facebook.com/bcrr/</a:t>
            </a:r>
          </a:p>
        </p:txBody>
      </p:sp>
    </p:spTree>
    <p:extLst>
      <p:ext uri="{BB962C8B-B14F-4D97-AF65-F5344CB8AC3E}">
        <p14:creationId xmlns:p14="http://schemas.microsoft.com/office/powerpoint/2010/main" val="1405406117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5" y="123825"/>
            <a:ext cx="8893865" cy="447649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1" name="Textplatzhalter 16">
            <a:extLst>
              <a:ext uri="{FF2B5EF4-FFF2-40B4-BE49-F238E27FC236}">
                <a16:creationId xmlns:a16="http://schemas.microsoft.com/office/drawing/2014/main" id="{99BAFDF9-B477-4EAA-888B-B283B996F1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959062" y="2070719"/>
            <a:ext cx="2570185" cy="60126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en-GB" dirty="0"/>
              <a:t>givenname.familyname@bcrr.org.rs</a:t>
            </a:r>
          </a:p>
          <a:p>
            <a:r>
              <a:rPr lang="en-GB" dirty="0"/>
              <a:t>T +381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</p:txBody>
      </p:sp>
      <p:sp>
        <p:nvSpPr>
          <p:cNvPr id="32" name="Textplatzhalter 29">
            <a:extLst>
              <a:ext uri="{FF2B5EF4-FFF2-40B4-BE49-F238E27FC236}">
                <a16:creationId xmlns:a16="http://schemas.microsoft.com/office/drawing/2014/main" id="{45476593-F938-4100-B13C-38D8379BF2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959062" y="1392861"/>
            <a:ext cx="2570185" cy="176276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33" name="Textplatzhalter 30">
            <a:extLst>
              <a:ext uri="{FF2B5EF4-FFF2-40B4-BE49-F238E27FC236}">
                <a16:creationId xmlns:a16="http://schemas.microsoft.com/office/drawing/2014/main" id="{01D00CFF-DFE3-4530-913B-A705839610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1959062" y="1635978"/>
            <a:ext cx="2570185" cy="176276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34" name="Bildplatzhalter 6">
            <a:extLst>
              <a:ext uri="{FF2B5EF4-FFF2-40B4-BE49-F238E27FC236}">
                <a16:creationId xmlns:a16="http://schemas.microsoft.com/office/drawing/2014/main" id="{E73BDD7E-D6A6-482B-9D61-5276F4F4997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49818" y="1392861"/>
            <a:ext cx="1342015" cy="1556665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53" name="Textplatzhalter 16">
            <a:extLst>
              <a:ext uri="{FF2B5EF4-FFF2-40B4-BE49-F238E27FC236}">
                <a16:creationId xmlns:a16="http://schemas.microsoft.com/office/drawing/2014/main" id="{D4C3F840-A666-4D4F-B080-E849549C17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242653" y="2070719"/>
            <a:ext cx="2671574" cy="60126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en-GB" dirty="0"/>
              <a:t>givenname.familyname@bcrr.org.rs</a:t>
            </a:r>
          </a:p>
          <a:p>
            <a:r>
              <a:rPr lang="en-GB" dirty="0"/>
              <a:t>T +381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</p:txBody>
      </p:sp>
      <p:sp>
        <p:nvSpPr>
          <p:cNvPr id="54" name="Textplatzhalter 29">
            <a:extLst>
              <a:ext uri="{FF2B5EF4-FFF2-40B4-BE49-F238E27FC236}">
                <a16:creationId xmlns:a16="http://schemas.microsoft.com/office/drawing/2014/main" id="{1183BB15-4C0C-49C5-B0B2-4418E3FD55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6242653" y="1392861"/>
            <a:ext cx="2671574" cy="176276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55" name="Textplatzhalter 30">
            <a:extLst>
              <a:ext uri="{FF2B5EF4-FFF2-40B4-BE49-F238E27FC236}">
                <a16:creationId xmlns:a16="http://schemas.microsoft.com/office/drawing/2014/main" id="{0C6CA511-61C0-47B0-A071-DE19417241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6242653" y="1635978"/>
            <a:ext cx="2671574" cy="176276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56" name="Bildplatzhalter 6">
            <a:extLst>
              <a:ext uri="{FF2B5EF4-FFF2-40B4-BE49-F238E27FC236}">
                <a16:creationId xmlns:a16="http://schemas.microsoft.com/office/drawing/2014/main" id="{B0EA41BA-7C5A-4545-A1DA-71964B045D1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4733408" y="1392861"/>
            <a:ext cx="1342015" cy="1556665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58" name="Titel 1">
            <a:extLst>
              <a:ext uri="{FF2B5EF4-FFF2-40B4-BE49-F238E27FC236}">
                <a16:creationId xmlns:a16="http://schemas.microsoft.com/office/drawing/2014/main" id="{2DD72F4F-E3F2-49DC-BBAE-681D615ED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464411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Contact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86030D-586C-4CC7-A485-8B94480B0077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EBD3BE4-6430-4C29-8496-67F818CF60BF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9D4F2A6-2371-4DC2-B09B-12DDA2F8FC2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7" name="TextBox 7">
            <a:extLst>
              <a:ext uri="{FF2B5EF4-FFF2-40B4-BE49-F238E27FC236}">
                <a16:creationId xmlns:a16="http://schemas.microsoft.com/office/drawing/2014/main" id="{7121B2E4-D597-4594-B73F-74EE897FC3D8}"/>
              </a:ext>
            </a:extLst>
          </p:cNvPr>
          <p:cNvSpPr txBox="1"/>
          <p:nvPr userDrawn="1"/>
        </p:nvSpPr>
        <p:spPr bwMode="gray">
          <a:xfrm>
            <a:off x="784636" y="4052697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www.bcrr.org.rs</a:t>
            </a:r>
          </a:p>
        </p:txBody>
      </p:sp>
      <p:pic>
        <p:nvPicPr>
          <p:cNvPr id="28" name="Grafik 42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id="{4C7FA061-AA27-4AEA-AF9B-3677BFDAA5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75000"/>
          </a:blip>
          <a:stretch>
            <a:fillRect/>
          </a:stretch>
        </p:blipFill>
        <p:spPr bwMode="gray">
          <a:xfrm>
            <a:off x="2273484" y="4081945"/>
            <a:ext cx="290728" cy="236458"/>
          </a:xfrm>
          <a:prstGeom prst="rect">
            <a:avLst/>
          </a:prstGeom>
        </p:spPr>
      </p:pic>
      <p:pic>
        <p:nvPicPr>
          <p:cNvPr id="29" name="Grafik 43">
            <a:extLst>
              <a:ext uri="{FF2B5EF4-FFF2-40B4-BE49-F238E27FC236}">
                <a16:creationId xmlns:a16="http://schemas.microsoft.com/office/drawing/2014/main" id="{C90F60BA-C5AE-4497-91FE-13898FDFF3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</a:blip>
          <a:stretch>
            <a:fillRect/>
          </a:stretch>
        </p:blipFill>
        <p:spPr bwMode="gray">
          <a:xfrm>
            <a:off x="4961178" y="4056187"/>
            <a:ext cx="234516" cy="234514"/>
          </a:xfrm>
          <a:prstGeom prst="rect">
            <a:avLst/>
          </a:prstGeom>
        </p:spPr>
      </p:pic>
      <p:grpSp>
        <p:nvGrpSpPr>
          <p:cNvPr id="30" name="Gruppieren 44">
            <a:extLst>
              <a:ext uri="{FF2B5EF4-FFF2-40B4-BE49-F238E27FC236}">
                <a16:creationId xmlns:a16="http://schemas.microsoft.com/office/drawing/2014/main" id="{E9429106-011A-4C20-8E56-FE88F5128F59}"/>
              </a:ext>
            </a:extLst>
          </p:cNvPr>
          <p:cNvGrpSpPr/>
          <p:nvPr userDrawn="1"/>
        </p:nvGrpSpPr>
        <p:grpSpPr bwMode="gray">
          <a:xfrm>
            <a:off x="444492" y="4029252"/>
            <a:ext cx="262622" cy="297258"/>
            <a:chOff x="4933951" y="-41275"/>
            <a:chExt cx="2130425" cy="2411413"/>
          </a:xfrm>
        </p:grpSpPr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CE4E5223-229A-411D-9FFC-BF5A2B9889D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DB163CE0-B40C-41A3-84D5-F338BF106C7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1B410CA3-AD96-4B09-BFB7-5B57E462614A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EB14487D-8199-4E9D-BB43-A23720D689F9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627F1D6F-334C-472B-8D02-FDF3D98062F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40" name="TextBox 7">
            <a:extLst>
              <a:ext uri="{FF2B5EF4-FFF2-40B4-BE49-F238E27FC236}">
                <a16:creationId xmlns:a16="http://schemas.microsoft.com/office/drawing/2014/main" id="{BE6040AB-AACC-4700-A786-3E1EE4A66AE0}"/>
              </a:ext>
            </a:extLst>
          </p:cNvPr>
          <p:cNvSpPr txBox="1"/>
          <p:nvPr userDrawn="1"/>
        </p:nvSpPr>
        <p:spPr bwMode="gray">
          <a:xfrm>
            <a:off x="2622199" y="4052697"/>
            <a:ext cx="14414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https://twitter.com/bcrr</a:t>
            </a:r>
          </a:p>
        </p:txBody>
      </p:sp>
      <p:sp>
        <p:nvSpPr>
          <p:cNvPr id="41" name="TextBox 7">
            <a:extLst>
              <a:ext uri="{FF2B5EF4-FFF2-40B4-BE49-F238E27FC236}">
                <a16:creationId xmlns:a16="http://schemas.microsoft.com/office/drawing/2014/main" id="{DD5131A4-A4ED-42CE-9BFB-4856976CFB0A}"/>
              </a:ext>
            </a:extLst>
          </p:cNvPr>
          <p:cNvSpPr txBox="1"/>
          <p:nvPr userDrawn="1"/>
        </p:nvSpPr>
        <p:spPr bwMode="gray">
          <a:xfrm>
            <a:off x="5253681" y="4052697"/>
            <a:ext cx="19656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https://www.facebook.com/bcrr/</a:t>
            </a:r>
          </a:p>
        </p:txBody>
      </p:sp>
    </p:spTree>
    <p:extLst>
      <p:ext uri="{BB962C8B-B14F-4D97-AF65-F5344CB8AC3E}">
        <p14:creationId xmlns:p14="http://schemas.microsoft.com/office/powerpoint/2010/main" val="141969071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14">
            <a:extLst>
              <a:ext uri="{FF2B5EF4-FFF2-40B4-BE49-F238E27FC236}">
                <a16:creationId xmlns:a16="http://schemas.microsoft.com/office/drawing/2014/main" id="{8EE31568-95F3-4505-940B-DE629B78CF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35000"/>
          </a:blip>
          <a:srcRect b="3237"/>
          <a:stretch/>
        </p:blipFill>
        <p:spPr bwMode="gray">
          <a:xfrm>
            <a:off x="125067" y="129641"/>
            <a:ext cx="8893865" cy="4470678"/>
          </a:xfrm>
          <a:prstGeom prst="rect">
            <a:avLst/>
          </a:prstGeom>
        </p:spPr>
      </p:pic>
      <p:sp>
        <p:nvSpPr>
          <p:cNvPr id="32" name="Rechteck 5">
            <a:extLst>
              <a:ext uri="{FF2B5EF4-FFF2-40B4-BE49-F238E27FC236}">
                <a16:creationId xmlns:a16="http://schemas.microsoft.com/office/drawing/2014/main" id="{EE2E9A93-FFB1-4D55-88D9-AA84C6BAD01E}"/>
              </a:ext>
            </a:extLst>
          </p:cNvPr>
          <p:cNvSpPr>
            <a:spLocks/>
          </p:cNvSpPr>
          <p:nvPr userDrawn="1"/>
        </p:nvSpPr>
        <p:spPr bwMode="gray">
          <a:xfrm>
            <a:off x="133351" y="123825"/>
            <a:ext cx="8893865" cy="447649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3B6C23A5-1B72-42F2-B92F-DC68B632F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0833" cy="540544"/>
          </a:xfrm>
        </p:spPr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GB" dirty="0"/>
              <a:t>Contact</a:t>
            </a:r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id="{F0C65784-9410-409B-82EA-6584D4732C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9816" y="2974463"/>
            <a:ext cx="2608495" cy="5401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GB" dirty="0"/>
              <a:t>givenname.familyname@bcrr.org.rs</a:t>
            </a:r>
          </a:p>
          <a:p>
            <a:r>
              <a:rPr lang="en-GB" dirty="0"/>
              <a:t>T +381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</p:txBody>
      </p:sp>
      <p:sp>
        <p:nvSpPr>
          <p:cNvPr id="20" name="Textplatzhalter 29">
            <a:extLst>
              <a:ext uri="{FF2B5EF4-FFF2-40B4-BE49-F238E27FC236}">
                <a16:creationId xmlns:a16="http://schemas.microsoft.com/office/drawing/2014/main" id="{85761457-A63B-46F2-99C5-E217A1E0A7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49816" y="2508898"/>
            <a:ext cx="2608495" cy="176276"/>
          </a:xfrm>
        </p:spPr>
        <p:txBody>
          <a:bodyPr/>
          <a:lstStyle>
            <a:lvl1pPr>
              <a:defRPr sz="1000" b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GB" dirty="0"/>
              <a:t>Branko Radulov</a:t>
            </a:r>
            <a:r>
              <a:rPr lang="sr-Latn-RS" dirty="0"/>
              <a:t>ić</a:t>
            </a:r>
            <a:endParaRPr lang="en-GB" dirty="0"/>
          </a:p>
        </p:txBody>
      </p:sp>
      <p:sp>
        <p:nvSpPr>
          <p:cNvPr id="21" name="Textplatzhalter 30">
            <a:extLst>
              <a:ext uri="{FF2B5EF4-FFF2-40B4-BE49-F238E27FC236}">
                <a16:creationId xmlns:a16="http://schemas.microsoft.com/office/drawing/2014/main" id="{CB52D947-0416-4964-B28D-129580E477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49816" y="2686369"/>
            <a:ext cx="2608495" cy="176276"/>
          </a:xfrm>
        </p:spPr>
        <p:txBody>
          <a:bodyPr/>
          <a:lstStyle>
            <a:lvl1pPr>
              <a:defRPr sz="10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35" name="Bildplatzhalter 6">
            <a:extLst>
              <a:ext uri="{FF2B5EF4-FFF2-40B4-BE49-F238E27FC236}">
                <a16:creationId xmlns:a16="http://schemas.microsoft.com/office/drawing/2014/main" id="{FC763A8F-9E6C-4EEB-90DC-0F65B80379C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49818" y="1177157"/>
            <a:ext cx="1016580" cy="1179178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60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23" name="Textplatzhalter 16">
            <a:extLst>
              <a:ext uri="{FF2B5EF4-FFF2-40B4-BE49-F238E27FC236}">
                <a16:creationId xmlns:a16="http://schemas.microsoft.com/office/drawing/2014/main" id="{A3959264-4C48-474A-BB44-B8C103D1F20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3348457" y="2974463"/>
            <a:ext cx="2608495" cy="5401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GB" dirty="0"/>
              <a:t>givenname.familyname@bcrr.org.rs</a:t>
            </a:r>
          </a:p>
          <a:p>
            <a:r>
              <a:rPr lang="en-GB" dirty="0"/>
              <a:t>T +381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</p:txBody>
      </p:sp>
      <p:sp>
        <p:nvSpPr>
          <p:cNvPr id="24" name="Textplatzhalter 29">
            <a:extLst>
              <a:ext uri="{FF2B5EF4-FFF2-40B4-BE49-F238E27FC236}">
                <a16:creationId xmlns:a16="http://schemas.microsoft.com/office/drawing/2014/main" id="{37C5BE72-A50D-4E1F-A698-7239B19ED5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348457" y="2508898"/>
            <a:ext cx="2608495" cy="176276"/>
          </a:xfrm>
        </p:spPr>
        <p:txBody>
          <a:bodyPr/>
          <a:lstStyle>
            <a:lvl1pPr>
              <a:defRPr sz="1000" b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25" name="Textplatzhalter 30">
            <a:extLst>
              <a:ext uri="{FF2B5EF4-FFF2-40B4-BE49-F238E27FC236}">
                <a16:creationId xmlns:a16="http://schemas.microsoft.com/office/drawing/2014/main" id="{BBC5F177-59CC-4E2C-8920-EF6014FA21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348457" y="2686369"/>
            <a:ext cx="2608495" cy="176276"/>
          </a:xfrm>
        </p:spPr>
        <p:txBody>
          <a:bodyPr/>
          <a:lstStyle>
            <a:lvl1pPr>
              <a:defRPr sz="10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36" name="Bildplatzhalter 6">
            <a:extLst>
              <a:ext uri="{FF2B5EF4-FFF2-40B4-BE49-F238E27FC236}">
                <a16:creationId xmlns:a16="http://schemas.microsoft.com/office/drawing/2014/main" id="{BB2B85DB-7C09-47DD-8B78-3BE26DF173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3348459" y="1177157"/>
            <a:ext cx="1016580" cy="1179178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60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Photo</a:t>
            </a:r>
          </a:p>
        </p:txBody>
      </p:sp>
      <p:sp>
        <p:nvSpPr>
          <p:cNvPr id="37" name="Textplatzhalter 16">
            <a:extLst>
              <a:ext uri="{FF2B5EF4-FFF2-40B4-BE49-F238E27FC236}">
                <a16:creationId xmlns:a16="http://schemas.microsoft.com/office/drawing/2014/main" id="{C376165A-CE76-4372-91C7-F6C54DEAFE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247098" y="2974463"/>
            <a:ext cx="2608495" cy="5401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GB" dirty="0"/>
              <a:t>givenname.familyname@bcrr.org.rs</a:t>
            </a:r>
          </a:p>
          <a:p>
            <a:r>
              <a:rPr lang="en-GB" dirty="0"/>
              <a:t>T +381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</p:txBody>
      </p:sp>
      <p:sp>
        <p:nvSpPr>
          <p:cNvPr id="38" name="Textplatzhalter 29">
            <a:extLst>
              <a:ext uri="{FF2B5EF4-FFF2-40B4-BE49-F238E27FC236}">
                <a16:creationId xmlns:a16="http://schemas.microsoft.com/office/drawing/2014/main" id="{12DC0B08-9C2F-4A20-8D25-AB673DE13D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247098" y="2508898"/>
            <a:ext cx="2608495" cy="176276"/>
          </a:xfrm>
        </p:spPr>
        <p:txBody>
          <a:bodyPr/>
          <a:lstStyle>
            <a:lvl1pPr>
              <a:defRPr sz="1000" b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39" name="Textplatzhalter 30">
            <a:extLst>
              <a:ext uri="{FF2B5EF4-FFF2-40B4-BE49-F238E27FC236}">
                <a16:creationId xmlns:a16="http://schemas.microsoft.com/office/drawing/2014/main" id="{7DB1B252-5879-4206-BDF8-0A22178C042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247098" y="2686369"/>
            <a:ext cx="2608495" cy="176276"/>
          </a:xfrm>
        </p:spPr>
        <p:txBody>
          <a:bodyPr/>
          <a:lstStyle>
            <a:lvl1pPr>
              <a:defRPr sz="10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40" name="Bildplatzhalter 6">
            <a:extLst>
              <a:ext uri="{FF2B5EF4-FFF2-40B4-BE49-F238E27FC236}">
                <a16:creationId xmlns:a16="http://schemas.microsoft.com/office/drawing/2014/main" id="{DD64FA03-A54F-412F-96FC-EE4E88E5DD5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 bwMode="gray">
          <a:xfrm>
            <a:off x="6247100" y="1177157"/>
            <a:ext cx="1016580" cy="1179178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60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id="{0ACBC6BD-AF1C-4AC3-B989-7C0851FD4A36}"/>
              </a:ext>
            </a:extLst>
          </p:cNvPr>
          <p:cNvSpPr txBox="1"/>
          <p:nvPr userDrawn="1"/>
        </p:nvSpPr>
        <p:spPr bwMode="gray">
          <a:xfrm>
            <a:off x="784636" y="4052697"/>
            <a:ext cx="10214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www.bcrr.org.rs</a:t>
            </a:r>
          </a:p>
        </p:txBody>
      </p:sp>
      <p:pic>
        <p:nvPicPr>
          <p:cNvPr id="43" name="Grafik 42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id="{1409F6AC-26EC-4924-85C7-7C52829EA0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75000"/>
          </a:blip>
          <a:stretch>
            <a:fillRect/>
          </a:stretch>
        </p:blipFill>
        <p:spPr bwMode="gray">
          <a:xfrm>
            <a:off x="2273484" y="4081945"/>
            <a:ext cx="290728" cy="236458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95D9641D-18D8-4757-B59C-824BED8ECD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</a:blip>
          <a:stretch>
            <a:fillRect/>
          </a:stretch>
        </p:blipFill>
        <p:spPr bwMode="gray">
          <a:xfrm>
            <a:off x="4961178" y="4056187"/>
            <a:ext cx="234516" cy="234514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5C7EA8DE-E5C0-4542-A14B-2F893BDFC8D1}"/>
              </a:ext>
            </a:extLst>
          </p:cNvPr>
          <p:cNvGrpSpPr/>
          <p:nvPr userDrawn="1"/>
        </p:nvGrpSpPr>
        <p:grpSpPr bwMode="gray">
          <a:xfrm>
            <a:off x="444492" y="4029252"/>
            <a:ext cx="262622" cy="297258"/>
            <a:chOff x="4933951" y="-41275"/>
            <a:chExt cx="2130425" cy="2411413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05EE60F5-13C7-4FF2-87FA-B42FCFE9CCF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BAA2DC66-D523-4725-9384-AA70E4C61D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575115B3-4C7D-4A6F-93E9-3A63D5591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CFB7063B-0DFA-4BB9-957F-7F068926E5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131A025F-51C1-46B8-8513-E958EFF869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:a16="http://schemas.microsoft.com/office/drawing/2014/main" id="{D24B1108-EDD6-417B-A36D-F3867011F0AB}"/>
              </a:ext>
            </a:extLst>
          </p:cNvPr>
          <p:cNvSpPr txBox="1"/>
          <p:nvPr userDrawn="1"/>
        </p:nvSpPr>
        <p:spPr bwMode="gray">
          <a:xfrm>
            <a:off x="2622199" y="4052697"/>
            <a:ext cx="14414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https://twitter.com/bcrr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id="{D1A27A20-93C4-43EC-9799-1798AF93C848}"/>
              </a:ext>
            </a:extLst>
          </p:cNvPr>
          <p:cNvSpPr txBox="1"/>
          <p:nvPr userDrawn="1"/>
        </p:nvSpPr>
        <p:spPr bwMode="gray">
          <a:xfrm>
            <a:off x="5253681" y="4052697"/>
            <a:ext cx="19656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https://www.facebook.com/bcrr/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1D138DF-0689-42A1-BBDF-4599B8C4F19A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48531D5-774B-43B2-BF9F-942049A2E308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567733F-77B6-4DB6-99E1-00F2DD5496B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" name="Picture 2" descr="A person standing in front of a book shelf&#10;&#10;Description automatically generated">
            <a:extLst>
              <a:ext uri="{FF2B5EF4-FFF2-40B4-BE49-F238E27FC236}">
                <a16:creationId xmlns:a16="http://schemas.microsoft.com/office/drawing/2014/main" id="{AA2E18D9-2E08-4111-96CB-6F64390045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6964" t="3299" r="13137" b="27191"/>
          <a:stretch/>
        </p:blipFill>
        <p:spPr>
          <a:xfrm>
            <a:off x="457192" y="1173281"/>
            <a:ext cx="1016580" cy="117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5069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headline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E92EAB6-E800-4824-9AA6-CF3265D22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C747616-D15A-4B76-A750-E3C2CAED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01D67F9-3FD2-4133-A359-8B5B09878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5911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052949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Intermediate slide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4858B5A-3D9C-44AE-ADA7-B7DF2E93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743612B-9303-4BD1-8570-21C327D0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64C8BC3-F5EC-4CDC-BEF6-A683BD9DD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38352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lin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947CAD9D-1855-4034-B38A-24703C6CD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5310A70C-D8B8-42A6-B5C9-447FBE8EE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66669E51-E04F-47E9-8734-AABE57CED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27599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blicatio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8EF3C373-F3E5-423E-B3C3-C5E1BD203F77}"/>
              </a:ext>
            </a:extLst>
          </p:cNvPr>
          <p:cNvSpPr/>
          <p:nvPr userDrawn="1"/>
        </p:nvSpPr>
        <p:spPr bwMode="gray">
          <a:xfrm>
            <a:off x="450495" y="1106921"/>
            <a:ext cx="3214511" cy="1338828"/>
          </a:xfrm>
          <a:prstGeom prst="rect">
            <a:avLst/>
          </a:prstGeom>
        </p:spPr>
        <p:txBody>
          <a:bodyPr wrap="square" lIns="0" t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kumimoji="0" lang="de-DE" sz="105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Published</a:t>
            </a:r>
            <a:r>
              <a:rPr kumimoji="0" lang="de-DE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kumimoji="0" lang="de-DE" sz="105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by</a:t>
            </a:r>
            <a:r>
              <a:rPr kumimoji="0" lang="de-DE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Eclaw Consulting doo</a:t>
            </a:r>
            <a:br>
              <a:rPr kumimoji="0" lang="de-DE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br>
              <a:rPr kumimoji="0" lang="de-DE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4969EDD-4A06-4BE9-93A1-41E56B0411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50495" y="2547859"/>
            <a:ext cx="3464422" cy="1762643"/>
          </a:xfrm>
        </p:spPr>
        <p:txBody>
          <a:bodyPr/>
          <a:lstStyle>
            <a:lvl1pPr>
              <a:lnSpc>
                <a:spcPct val="100000"/>
              </a:lnSpc>
              <a:defRPr kumimoji="0" lang="de-DE" sz="105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0" indent="0"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CF011E25-18E3-408D-87A2-25C927E6CD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386538" y="1106921"/>
            <a:ext cx="3428177" cy="1762643"/>
          </a:xfrm>
        </p:spPr>
        <p:txBody>
          <a:bodyPr/>
          <a:lstStyle>
            <a:lvl1pPr>
              <a:lnSpc>
                <a:spcPct val="100000"/>
              </a:lnSpc>
              <a:defRPr kumimoji="0" lang="de-DE" sz="105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0" indent="0">
              <a:lnSpc>
                <a:spcPct val="100000"/>
              </a:lnSpc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710B78A-21F5-4CD5-A798-9F28BEF0EA2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89B8326-D6A7-4E0B-A320-27E8F32582F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829CD0F-D162-4EFA-8033-3557250F441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12896FF-98FC-4945-B272-264E311FE7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86263" y="3207008"/>
            <a:ext cx="976797" cy="145424"/>
          </a:xfrm>
        </p:spPr>
        <p:txBody>
          <a:bodyPr wrap="none" lIns="0">
            <a:spAutoFit/>
          </a:bodyPr>
          <a:lstStyle>
            <a:lvl1pPr>
              <a:defRPr lang="de-DE" sz="1050" b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de-DE" sz="1350" smtClean="0"/>
            </a:lvl2pPr>
            <a:lvl3pPr>
              <a:defRPr lang="de-DE" sz="1350" smtClean="0"/>
            </a:lvl3pPr>
            <a:lvl4pPr>
              <a:defRPr lang="de-DE" smtClean="0"/>
            </a:lvl4pPr>
            <a:lvl5pPr>
              <a:defRPr lang="fr-FR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559430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redits and 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4969EDD-4A06-4BE9-93A1-41E56B0411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50495" y="1106921"/>
            <a:ext cx="7172684" cy="3470031"/>
          </a:xfrm>
        </p:spPr>
        <p:txBody>
          <a:bodyPr numCol="2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de-DE" sz="14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0" indent="0"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add text</a:t>
            </a:r>
          </a:p>
          <a:p>
            <a:pPr lvl="0"/>
            <a:endParaRPr lang="en-GB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BCACD76-7CB8-457E-9434-C57DB9E23AA9}"/>
              </a:ext>
            </a:extLst>
          </p:cNvPr>
          <p:cNvSpPr/>
          <p:nvPr userDrawn="1"/>
        </p:nvSpPr>
        <p:spPr bwMode="gray">
          <a:xfrm>
            <a:off x="777711" y="4901938"/>
            <a:ext cx="1084083" cy="160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id="{7C271A97-CC1D-481E-9972-CE4AD69C28A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9817" y="240212"/>
            <a:ext cx="6765371" cy="540544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Photo credits/sources</a:t>
            </a:r>
          </a:p>
        </p:txBody>
      </p:sp>
    </p:spTree>
    <p:extLst>
      <p:ext uri="{BB962C8B-B14F-4D97-AF65-F5344CB8AC3E}">
        <p14:creationId xmlns:p14="http://schemas.microsoft.com/office/powerpoint/2010/main" val="43914536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01774" y="3601047"/>
            <a:ext cx="8740452" cy="133967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25" y="1203158"/>
            <a:ext cx="8237348" cy="3429564"/>
          </a:xfrm>
        </p:spPr>
        <p:txBody>
          <a:bodyPr/>
          <a:lstStyle>
            <a:lvl1pPr marL="0" indent="0">
              <a:spcAft>
                <a:spcPts val="900"/>
              </a:spcAft>
              <a:buSzPct val="25000"/>
              <a:buFont typeface="Segoe UI" panose="020B0502040204020203" pitchFamily="34" charset="0"/>
              <a:buChar char=" "/>
              <a:defRPr sz="900"/>
            </a:lvl1pPr>
            <a:lvl2pPr marL="301229" indent="5954">
              <a:spcBef>
                <a:spcPts val="450"/>
              </a:spcBef>
              <a:spcAft>
                <a:spcPts val="900"/>
              </a:spcAft>
              <a:buFont typeface="Segoe UI" panose="020B0502040204020203" pitchFamily="34" charset="0"/>
              <a:buChar char=" "/>
              <a:defRPr sz="900"/>
            </a:lvl2pPr>
            <a:lvl3pPr marL="857250" indent="-171450">
              <a:buFont typeface="Segoe UI" panose="020B0502040204020203" pitchFamily="34" charset="0"/>
              <a:buChar char=" "/>
              <a:defRPr/>
            </a:lvl3pPr>
            <a:lvl4pPr marL="1200150" indent="-171450">
              <a:buFont typeface="Segoe UI" panose="020B0502040204020203" pitchFamily="34" charset="0"/>
              <a:buChar char=" "/>
              <a:defRPr/>
            </a:lvl4pPr>
            <a:lvl5pPr marL="1543050" indent="-17145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B8AB91F-D739-4DD5-859B-B16B125BE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30978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Nov-24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24152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58DEAC-5D67-66E4-C195-FC7605DA3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01774" y="3601047"/>
            <a:ext cx="8740452" cy="133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994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Nov-24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813139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Nov-24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626655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Nov-24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218975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Nov-24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3630835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whit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052949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Intermediate slide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D7087B2-841C-4578-8D4C-FD96605E1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812E5FB-AE5B-45DE-A139-9BF8C60A3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9" name="Grafik 14">
            <a:extLst>
              <a:ext uri="{FF2B5EF4-FFF2-40B4-BE49-F238E27FC236}">
                <a16:creationId xmlns:a16="http://schemas.microsoft.com/office/drawing/2014/main" id="{DFA2540B-33A7-43D3-B44F-BC520E0825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b="84"/>
          <a:stretch/>
        </p:blipFill>
        <p:spPr bwMode="gray">
          <a:xfrm>
            <a:off x="125067" y="176135"/>
            <a:ext cx="8893865" cy="40339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C4834F1-8AA0-4335-9A3C-58D358314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878424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Nov-24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0468655"/>
      </p:ext>
    </p:extLst>
  </p:cSld>
  <p:clrMapOvr>
    <a:masterClrMapping/>
  </p:clrMapOvr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Nov-24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0707537"/>
      </p:ext>
    </p:extLst>
  </p:cSld>
  <p:clrMapOvr>
    <a:masterClrMapping/>
  </p:clrMapOvr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Nov-24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2919762"/>
      </p:ext>
    </p:extLst>
  </p:cSld>
  <p:clrMapOvr>
    <a:masterClrMapping/>
  </p:clrMapOvr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Nov-24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574380"/>
      </p:ext>
    </p:extLst>
  </p:cSld>
  <p:clrMapOvr>
    <a:masterClrMapping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Nov-24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951087"/>
      </p:ext>
    </p:extLst>
  </p:cSld>
  <p:clrMapOvr>
    <a:masterClrMapping/>
  </p:clrMapOvr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,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9E43D2C-EFB6-49D9-9F9E-7EA95884D1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4250" b="27233"/>
          <a:stretch/>
        </p:blipFill>
        <p:spPr>
          <a:xfrm>
            <a:off x="121400" y="176060"/>
            <a:ext cx="8895600" cy="317124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C73613-A50C-4DF6-BA7E-31419FB49C99}"/>
              </a:ext>
            </a:extLst>
          </p:cNvPr>
          <p:cNvCxnSpPr>
            <a:cxnSpLocks/>
          </p:cNvCxnSpPr>
          <p:nvPr userDrawn="1"/>
        </p:nvCxnSpPr>
        <p:spPr>
          <a:xfrm>
            <a:off x="5682343" y="3347303"/>
            <a:ext cx="3334657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C91FC4B-8786-4E49-AFC3-715069A23D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639" t="25062" r="23750" b="15309"/>
          <a:stretch/>
        </p:blipFill>
        <p:spPr>
          <a:xfrm>
            <a:off x="246435" y="280966"/>
            <a:ext cx="1165686" cy="8043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6A46C9-F69C-4E58-A98C-2FE53CE14D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77" t="6325" r="43796" b="9744"/>
          <a:stretch/>
        </p:blipFill>
        <p:spPr>
          <a:xfrm>
            <a:off x="8162414" y="280966"/>
            <a:ext cx="735151" cy="6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78836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32E1886A-3475-4E66-B3BF-1AD48A2030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7172684" cy="3175576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228600" marR="0" lvl="0" indent="-228600" algn="l" defTabSz="6858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dirty="0"/>
              <a:t>Click to add text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E5D8E01E-F49F-4D57-89D4-E949623D1DC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BCF8D0CE-4095-4F50-924A-6E387AE4CF2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4509B031-4623-4B3A-8E75-E14CEB8CCF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132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b/w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14">
            <a:extLst>
              <a:ext uri="{FF2B5EF4-FFF2-40B4-BE49-F238E27FC236}">
                <a16:creationId xmlns:a16="http://schemas.microsoft.com/office/drawing/2014/main" id="{0BF38566-B31F-4512-9A4E-CAE144F490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-1" b="13515"/>
          <a:stretch/>
        </p:blipFill>
        <p:spPr bwMode="gray">
          <a:xfrm>
            <a:off x="125067" y="176135"/>
            <a:ext cx="8893865" cy="3995815"/>
          </a:xfrm>
          <a:prstGeom prst="rect">
            <a:avLst/>
          </a:prstGeom>
        </p:spPr>
      </p:pic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052949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Intermediate slide</a:t>
            </a:r>
            <a:endParaRPr lang="en-GB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0132F28-06B2-4221-9B40-46373C4BF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1382050-2B79-493B-95AA-DBF7B8349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291D8C-7803-47D0-8143-6798277D7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02363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F0E6115A-0138-4831-8CBC-F3B86D4660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7172684" cy="3495469"/>
          </a:xfrm>
        </p:spPr>
        <p:txBody>
          <a:bodyPr/>
          <a:lstStyle>
            <a:lvl1pPr marL="228600" indent="-228600">
              <a:spcBef>
                <a:spcPts val="1800"/>
              </a:spcBef>
              <a:buFont typeface="+mj-lt"/>
              <a:buAutoNum type="arabicPeriod"/>
              <a:defRPr/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452EF93-E523-4879-A016-E498F54384D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153431B-7D6D-4B55-A0DF-4377721478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190EEF8-EC05-4B47-999A-57A36EBAB7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6190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6559B-9541-477E-8689-EDDB31433BAB}"/>
              </a:ext>
            </a:extLst>
          </p:cNvPr>
          <p:cNvGrpSpPr/>
          <p:nvPr userDrawn="1"/>
        </p:nvGrpSpPr>
        <p:grpSpPr>
          <a:xfrm>
            <a:off x="121400" y="196685"/>
            <a:ext cx="8895600" cy="4748459"/>
            <a:chOff x="121400" y="196685"/>
            <a:chExt cx="8895600" cy="474845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03033AF-B733-4B2B-840C-23694F1F224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300"/>
                      </a14:imgEffect>
                      <a14:imgEffect>
                        <a14:saturation sat="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 t="4250" b="12873"/>
            <a:stretch/>
          </p:blipFill>
          <p:spPr>
            <a:xfrm>
              <a:off x="121400" y="196685"/>
              <a:ext cx="8895600" cy="3835909"/>
            </a:xfrm>
            <a:prstGeom prst="rect">
              <a:avLst/>
            </a:prstGeom>
          </p:spPr>
        </p:pic>
        <p:pic>
          <p:nvPicPr>
            <p:cNvPr id="8" name="Grafik 17" descr="Ein Bild, das Säge enthält.&#10;&#10;Automatisch generierte Beschreibung">
              <a:extLst>
                <a:ext uri="{FF2B5EF4-FFF2-40B4-BE49-F238E27FC236}">
                  <a16:creationId xmlns:a16="http://schemas.microsoft.com/office/drawing/2014/main" id="{7C152F7D-9A3F-4F94-8DEA-88C17EC422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 bwMode="gray">
            <a:xfrm>
              <a:off x="121400" y="196686"/>
              <a:ext cx="8895600" cy="4748458"/>
            </a:xfrm>
            <a:prstGeom prst="rect">
              <a:avLst/>
            </a:prstGeom>
          </p:spPr>
        </p:pic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4950B203-064F-443F-94A9-C002DAAE8F83}"/>
                </a:ext>
              </a:extLst>
            </p:cNvPr>
            <p:cNvSpPr/>
            <p:nvPr userDrawn="1"/>
          </p:nvSpPr>
          <p:spPr bwMode="gray">
            <a:xfrm>
              <a:off x="6429097" y="305903"/>
              <a:ext cx="2530707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 Cond" panose="020B0506020202020204" pitchFamily="34" charset="0"/>
                  <a:cs typeface="Segoe UI Light" panose="020B0502040204020203" pitchFamily="34" charset="0"/>
                </a:rPr>
                <a:t>ad</a:t>
              </a:r>
              <a:r>
                <a:rPr kumimoji="0" lang="sr-Latn-R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 Cond" panose="020B0506020202020204" pitchFamily="34" charset="0"/>
                  <a:cs typeface="Segoe UI Light" panose="020B0502040204020203" pitchFamily="34" charset="0"/>
                </a:rPr>
                <a:t>dress: 	Prote Mateje 18</a:t>
              </a:r>
              <a:br>
                <a:rPr kumimoji="0" lang="sr-Latn-R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 Cond" panose="020B0506020202020204" pitchFamily="34" charset="0"/>
                  <a:cs typeface="Segoe UI Light" panose="020B0502040204020203" pitchFamily="34" charset="0"/>
                </a:rPr>
              </a:br>
              <a:r>
                <a:rPr kumimoji="0" lang="sr-Latn-R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 Cond" panose="020B0506020202020204" pitchFamily="34" charset="0"/>
                  <a:cs typeface="Segoe UI Light" panose="020B0502040204020203" pitchFamily="34" charset="0"/>
                </a:rPr>
                <a:t>	11000 Belgrade, Serbia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 Cond" panose="020B0506020202020204" pitchFamily="34" charset="0"/>
                  <a:cs typeface="Segoe UI Light" panose="020B0502040204020203" pitchFamily="34" charset="0"/>
                </a:rPr>
                <a:t>p</a:t>
              </a:r>
              <a:r>
                <a:rPr kumimoji="0" lang="sr-Latn-R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 Cond" panose="020B0506020202020204" pitchFamily="34" charset="0"/>
                  <a:cs typeface="Segoe UI Light" panose="020B0502040204020203" pitchFamily="34" charset="0"/>
                </a:rPr>
                <a:t>hone:	+381 66  86 32 179</a:t>
              </a:r>
              <a:br>
                <a:rPr kumimoji="0" lang="sr-Latn-R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 Cond" panose="020B0506020202020204" pitchFamily="34" charset="0"/>
                  <a:cs typeface="Segoe UI Light" panose="020B0502040204020203" pitchFamily="34" charset="0"/>
                </a:rPr>
              </a:br>
              <a:r>
                <a:rPr kumimoji="0" lang="sr-Latn-R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 Cond" panose="020B0506020202020204" pitchFamily="34" charset="0"/>
                  <a:cs typeface="Segoe UI Light" panose="020B0502040204020203" pitchFamily="34" charset="0"/>
                </a:rPr>
                <a:t>e</a:t>
              </a:r>
              <a:r>
                <a:rPr kumimoji="0" lang="en-GB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 Cond" panose="020B0506020202020204" pitchFamily="34" charset="0"/>
                  <a:cs typeface="Segoe UI Light" panose="020B0502040204020203" pitchFamily="34" charset="0"/>
                </a:rPr>
                <a:t>-</a:t>
              </a:r>
              <a:r>
                <a:rPr kumimoji="0" lang="sr-Latn-R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 Cond" panose="020B0506020202020204" pitchFamily="34" charset="0"/>
                  <a:cs typeface="Segoe UI Light" panose="020B0502040204020203" pitchFamily="34" charset="0"/>
                </a:rPr>
                <a:t>mail</a:t>
              </a:r>
              <a:r>
                <a:rPr kumimoji="0" lang="sr-Cyrl-R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 Cond" panose="020B0506020202020204" pitchFamily="34" charset="0"/>
                  <a:cs typeface="Segoe UI Light" panose="020B0502040204020203" pitchFamily="34" charset="0"/>
                </a:rPr>
                <a:t>:	</a:t>
              </a:r>
              <a:r>
                <a:rPr kumimoji="0" lang="sr-Latn-R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 Cond" panose="020B0506020202020204" pitchFamily="34" charset="0"/>
                  <a:cs typeface="Segoe UI Light" panose="020B0502040204020203" pitchFamily="34" charset="0"/>
                </a:rPr>
                <a:t>office@eclawconsulting.rs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 Cond" panose="020B0506020202020204" pitchFamily="34" charset="0"/>
                  <a:cs typeface="Segoe UI Light" panose="020B0502040204020203" pitchFamily="34" charset="0"/>
                </a:rPr>
                <a:t>web:	</a:t>
              </a:r>
              <a:r>
                <a:rPr kumimoji="0" lang="sr-Latn-R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 Cond" panose="020B0506020202020204" pitchFamily="34" charset="0"/>
                  <a:cs typeface="Segoe UI Light" panose="020B0502040204020203" pitchFamily="34" charset="0"/>
                </a:rPr>
                <a:t> www.eclawconsulting.rs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AF3D4E4-CDBB-4593-8D23-F1FD0580105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7639" t="25062" r="23750" b="15309"/>
            <a:stretch/>
          </p:blipFill>
          <p:spPr>
            <a:xfrm>
              <a:off x="288631" y="305903"/>
              <a:ext cx="1744134" cy="12034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005938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91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alternative">
    <p:bg>
      <p:bgPr>
        <a:solidFill>
          <a:schemeClr val="bg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195729-FB01-4ED0-84A3-73AAD54AA9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4250" b="12873"/>
          <a:stretch/>
        </p:blipFill>
        <p:spPr>
          <a:xfrm>
            <a:off x="127750" y="133185"/>
            <a:ext cx="8895600" cy="3835909"/>
          </a:xfrm>
          <a:prstGeom prst="rect">
            <a:avLst/>
          </a:prstGeom>
        </p:spPr>
      </p:pic>
      <p:pic>
        <p:nvPicPr>
          <p:cNvPr id="7" name="Grafik 17" descr="Ein Bild, das Säge enthält.&#10;&#10;Automatisch generierte Beschreibung">
            <a:extLst>
              <a:ext uri="{FF2B5EF4-FFF2-40B4-BE49-F238E27FC236}">
                <a16:creationId xmlns:a16="http://schemas.microsoft.com/office/drawing/2014/main" id="{99E28F85-2B2E-4BC9-8A8A-A5CF575216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121400" y="641684"/>
            <a:ext cx="8895600" cy="4303459"/>
          </a:xfrm>
          <a:prstGeom prst="rect">
            <a:avLst/>
          </a:prstGeom>
        </p:spPr>
      </p:pic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  <a:p>
            <a:r>
              <a:rPr lang="en-GB" dirty="0"/>
              <a:t>Project name | Date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1906648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Alternative title slide</a:t>
            </a:r>
            <a:br>
              <a:rPr lang="en-GB" dirty="0"/>
            </a:br>
            <a:r>
              <a:rPr lang="en-GB" dirty="0"/>
              <a:t>without photo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AE2F7A4-1E29-4903-95AE-0E9ED960D62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050" y="3955882"/>
            <a:ext cx="1566921" cy="111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8192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">
            <a:extLst>
              <a:ext uri="{FF2B5EF4-FFF2-40B4-BE49-F238E27FC236}">
                <a16:creationId xmlns:a16="http://schemas.microsoft.com/office/drawing/2014/main" id="{19B70EF4-7BC8-4A19-AF2F-964767328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846523" y="4891760"/>
            <a:ext cx="5775978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50" b="0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F0502020204030204" pitchFamily="34" charset="0"/>
                <a:cs typeface="Segoe UI Light" panose="020B05020402040202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0" name="Datum">
            <a:extLst>
              <a:ext uri="{FF2B5EF4-FFF2-40B4-BE49-F238E27FC236}">
                <a16:creationId xmlns:a16="http://schemas.microsoft.com/office/drawing/2014/main" id="{6ED51528-C082-4A1A-9A13-B0D2B18590A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03087" y="4891760"/>
            <a:ext cx="600238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de-DE" sz="1050" b="0" spc="38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F050202020403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GB" dirty="0"/>
              <a:t>Nov-24</a:t>
            </a:r>
          </a:p>
        </p:txBody>
      </p:sp>
      <p:sp>
        <p:nvSpPr>
          <p:cNvPr id="5" name="Foliennummernplatzhalter">
            <a:extLst>
              <a:ext uri="{FF2B5EF4-FFF2-40B4-BE49-F238E27FC236}">
                <a16:creationId xmlns:a16="http://schemas.microsoft.com/office/drawing/2014/main" id="{4CDA9225-2A86-4401-A66D-D1B6B89C6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449817" y="4891760"/>
            <a:ext cx="553270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1050" b="0" spc="38" baseline="0" smtClean="0">
                <a:solidFill>
                  <a:schemeClr val="tx2"/>
                </a:solidFill>
                <a:latin typeface="Arial Nova Cond" panose="020F050202020403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4" name="Trennlinie 2">
            <a:extLst>
              <a:ext uri="{FF2B5EF4-FFF2-40B4-BE49-F238E27FC236}">
                <a16:creationId xmlns:a16="http://schemas.microsoft.com/office/drawing/2014/main" id="{BA7763BA-D29F-4859-88A9-E457D7D0500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708149" y="4931713"/>
            <a:ext cx="0" cy="7778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rennline 1">
            <a:extLst>
              <a:ext uri="{FF2B5EF4-FFF2-40B4-BE49-F238E27FC236}">
                <a16:creationId xmlns:a16="http://schemas.microsoft.com/office/drawing/2014/main" id="{D7B3BF4D-6640-4657-BD72-5F4E0852873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917820" y="4931714"/>
            <a:ext cx="0" cy="7778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"/>
          <p:cNvSpPr>
            <a:spLocks noGrp="1"/>
          </p:cNvSpPr>
          <p:nvPr>
            <p:ph type="body" idx="1"/>
          </p:nvPr>
        </p:nvSpPr>
        <p:spPr bwMode="gray">
          <a:xfrm>
            <a:off x="449818" y="1020969"/>
            <a:ext cx="7172684" cy="3495470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2" name="Headline">
            <a:extLst>
              <a:ext uri="{FF2B5EF4-FFF2-40B4-BE49-F238E27FC236}">
                <a16:creationId xmlns:a16="http://schemas.microsoft.com/office/drawing/2014/main" id="{288DB87F-225C-44F9-8B2F-85DB9A3E080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240212"/>
            <a:ext cx="7172684" cy="540544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/>
          <a:p>
            <a:r>
              <a:rPr lang="en-GB" dirty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403977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814" r:id="rId2"/>
    <p:sldLayoutId id="2147483826" r:id="rId3"/>
    <p:sldLayoutId id="2147483827" r:id="rId4"/>
    <p:sldLayoutId id="2147483821" r:id="rId5"/>
    <p:sldLayoutId id="2147483858" r:id="rId6"/>
    <p:sldLayoutId id="2147483840" r:id="rId7"/>
    <p:sldLayoutId id="2147483860" r:id="rId8"/>
    <p:sldLayoutId id="2147483819" r:id="rId9"/>
    <p:sldLayoutId id="2147483859" r:id="rId10"/>
    <p:sldLayoutId id="2147483822" r:id="rId11"/>
    <p:sldLayoutId id="2147483823" r:id="rId12"/>
    <p:sldLayoutId id="2147483825" r:id="rId13"/>
    <p:sldLayoutId id="2147483829" r:id="rId14"/>
    <p:sldLayoutId id="2147483838" r:id="rId15"/>
    <p:sldLayoutId id="2147483832" r:id="rId16"/>
    <p:sldLayoutId id="2147483828" r:id="rId17"/>
    <p:sldLayoutId id="2147483830" r:id="rId18"/>
    <p:sldLayoutId id="2147483831" r:id="rId19"/>
    <p:sldLayoutId id="2147483834" r:id="rId20"/>
    <p:sldLayoutId id="2147483835" r:id="rId21"/>
    <p:sldLayoutId id="2147483836" r:id="rId22"/>
    <p:sldLayoutId id="2147483837" r:id="rId23"/>
    <p:sldLayoutId id="2147483839" r:id="rId24"/>
    <p:sldLayoutId id="2147483852" r:id="rId25"/>
    <p:sldLayoutId id="2147483843" r:id="rId26"/>
    <p:sldLayoutId id="2147483847" r:id="rId27"/>
    <p:sldLayoutId id="2147483846" r:id="rId28"/>
    <p:sldLayoutId id="2147483841" r:id="rId29"/>
    <p:sldLayoutId id="2147483842" r:id="rId30"/>
    <p:sldLayoutId id="2147483857" r:id="rId31"/>
    <p:sldLayoutId id="2147483856" r:id="rId32"/>
    <p:sldLayoutId id="2147483861" r:id="rId33"/>
  </p:sldLayoutIdLst>
  <p:transition>
    <p:fade/>
  </p:transition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0" kern="1200" cap="none" baseline="0">
          <a:solidFill>
            <a:schemeClr val="tx1"/>
          </a:solidFill>
          <a:latin typeface="Arial Nova Cond" panose="020F0502020204030204" pitchFamily="34" charset="0"/>
          <a:ea typeface="+mj-ea"/>
          <a:cs typeface="Segoe UI Light" panose="020B0502040204020203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lang="de-DE" sz="2400" b="0" kern="1200" dirty="0" smtClean="0">
          <a:solidFill>
            <a:schemeClr val="tx1"/>
          </a:solidFill>
          <a:latin typeface="Arial Nova Cond" panose="020F0502020204030204" pitchFamily="34" charset="0"/>
          <a:ea typeface="+mn-ea"/>
          <a:cs typeface="Segoe UI Light" panose="020B0502040204020203" pitchFamily="34" charset="0"/>
        </a:defRPr>
      </a:lvl1pPr>
      <a:lvl2pPr marL="180975" indent="-180975" algn="l" defTabSz="685800" rtl="0" eaLnBrk="1" latinLnBrk="0" hangingPunct="1">
        <a:lnSpc>
          <a:spcPct val="90000"/>
        </a:lnSpc>
        <a:spcBef>
          <a:spcPts val="600"/>
        </a:spcBef>
        <a:buClr>
          <a:srgbClr val="FF9900"/>
        </a:buClr>
        <a:buFont typeface="Wingdings" panose="05000000000000000000" pitchFamily="2" charset="2"/>
        <a:buChar char="§"/>
        <a:defRPr lang="de-DE" sz="2400" b="0" kern="1200" dirty="0" smtClean="0">
          <a:solidFill>
            <a:schemeClr val="tx1"/>
          </a:solidFill>
          <a:latin typeface="Arial Nova Cond" panose="020F0502020204030204" pitchFamily="34" charset="0"/>
          <a:ea typeface="+mn-ea"/>
          <a:cs typeface="Segoe UI Light" panose="020B0502040204020203" pitchFamily="34" charset="0"/>
        </a:defRPr>
      </a:lvl2pPr>
      <a:lvl3pPr marL="357188" indent="-176213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Symbol" panose="05050102010706020507" pitchFamily="18" charset="2"/>
        <a:buChar char="-"/>
        <a:defRPr lang="de-DE" sz="2000" b="0" kern="1200" dirty="0">
          <a:solidFill>
            <a:schemeClr val="tx1"/>
          </a:solidFill>
          <a:latin typeface="Arial Nova Cond" panose="020F0502020204030204" pitchFamily="34" charset="0"/>
          <a:ea typeface="+mn-ea"/>
          <a:cs typeface="Segoe UI Light" panose="020B0502040204020203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78" userDrawn="1">
          <p15:clr>
            <a:srgbClr val="F26B43"/>
          </p15:clr>
        </p15:guide>
        <p15:guide id="5" orient="horz" pos="3162" userDrawn="1">
          <p15:clr>
            <a:srgbClr val="F26B43"/>
          </p15:clr>
        </p15:guide>
        <p15:guide id="7" pos="5680" userDrawn="1">
          <p15:clr>
            <a:srgbClr val="F26B43"/>
          </p15:clr>
        </p15:guide>
        <p15:guide id="8" pos="7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Nov-24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Trennlinie 2">
            <a:extLst>
              <a:ext uri="{FF2B5EF4-FFF2-40B4-BE49-F238E27FC236}">
                <a16:creationId xmlns:a16="http://schemas.microsoft.com/office/drawing/2014/main" id="{DA3B86E1-DD70-64D6-AFCA-A16911304349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708149" y="4931713"/>
            <a:ext cx="0" cy="7778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rennline 1">
            <a:extLst>
              <a:ext uri="{FF2B5EF4-FFF2-40B4-BE49-F238E27FC236}">
                <a16:creationId xmlns:a16="http://schemas.microsoft.com/office/drawing/2014/main" id="{6C7C96FB-7F9B-6D84-4FFE-F71638CEA07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917820" y="4931714"/>
            <a:ext cx="0" cy="7778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23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</p:sldLayoutIdLst>
  <p:transition>
    <p:fade/>
  </p:transition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8" userDrawn="1">
          <p15:clr>
            <a:srgbClr val="F26B43"/>
          </p15:clr>
        </p15:guide>
        <p15:guide id="2" orient="horz" pos="3162" userDrawn="1">
          <p15:clr>
            <a:srgbClr val="F26B43"/>
          </p15:clr>
        </p15:guide>
        <p15:guide id="3" pos="5680" userDrawn="1">
          <p15:clr>
            <a:srgbClr val="F26B43"/>
          </p15:clr>
        </p15:guide>
        <p15:guide id="4" pos="7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uilding in the snow&#10;&#10;Description automatically generated">
            <a:extLst>
              <a:ext uri="{FF2B5EF4-FFF2-40B4-BE49-F238E27FC236}">
                <a16:creationId xmlns:a16="http://schemas.microsoft.com/office/drawing/2014/main" id="{58EC8260-3F01-3BCB-2EFB-18D30FE78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2" y="-18396"/>
            <a:ext cx="9143999" cy="39188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EDFD1-E785-4534-A43E-6E463C663D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8023" y="4013633"/>
            <a:ext cx="7053938" cy="4871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2400" b="1" kern="1200" dirty="0" err="1">
                <a:latin typeface="Aptos Narrow" panose="020B0004020202020204" pitchFamily="34" charset="0"/>
              </a:rPr>
              <a:t>Ефекти</a:t>
            </a:r>
            <a:r>
              <a:rPr lang="en-US" sz="2400" b="1" kern="1200" dirty="0">
                <a:latin typeface="Aptos Narrow" panose="020B0004020202020204" pitchFamily="34" charset="0"/>
              </a:rPr>
              <a:t> </a:t>
            </a:r>
            <a:r>
              <a:rPr lang="en-US" sz="2400" b="1" kern="1200" dirty="0" err="1">
                <a:latin typeface="Aptos Narrow" panose="020B0004020202020204" pitchFamily="34" charset="0"/>
              </a:rPr>
              <a:t>измена</a:t>
            </a:r>
            <a:r>
              <a:rPr lang="en-US" sz="2400" b="1" kern="1200" dirty="0">
                <a:latin typeface="Aptos Narrow" panose="020B0004020202020204" pitchFamily="34" charset="0"/>
              </a:rPr>
              <a:t> </a:t>
            </a:r>
            <a:r>
              <a:rPr lang="en-US" sz="2400" b="1" kern="1200" dirty="0" err="1">
                <a:latin typeface="Aptos Narrow" panose="020B0004020202020204" pitchFamily="34" charset="0"/>
              </a:rPr>
              <a:t>стечајних</a:t>
            </a:r>
            <a:r>
              <a:rPr lang="en-US" sz="2400" b="1" kern="1200" dirty="0">
                <a:latin typeface="Aptos Narrow" panose="020B0004020202020204" pitchFamily="34" charset="0"/>
              </a:rPr>
              <a:t> </a:t>
            </a:r>
            <a:r>
              <a:rPr lang="en-US" sz="2400" b="1" kern="1200" dirty="0" err="1">
                <a:latin typeface="Aptos Narrow" panose="020B0004020202020204" pitchFamily="34" charset="0"/>
              </a:rPr>
              <a:t>прописа</a:t>
            </a:r>
            <a:r>
              <a:rPr lang="en-US" sz="2400" b="1" kern="1200" dirty="0">
                <a:latin typeface="Aptos Narrow" panose="020B0004020202020204" pitchFamily="34" charset="0"/>
              </a:rPr>
              <a:t> – 15 </a:t>
            </a:r>
            <a:r>
              <a:rPr lang="en-US" sz="2400" b="1" kern="1200" dirty="0" err="1">
                <a:latin typeface="Aptos Narrow" panose="020B0004020202020204" pitchFamily="34" charset="0"/>
              </a:rPr>
              <a:t>година</a:t>
            </a:r>
            <a:r>
              <a:rPr lang="en-US" sz="2400" b="1" kern="1200" dirty="0">
                <a:latin typeface="Aptos Narrow" panose="020B0004020202020204" pitchFamily="34" charset="0"/>
              </a:rPr>
              <a:t> </a:t>
            </a:r>
            <a:r>
              <a:rPr lang="en-US" sz="2400" b="1" kern="1200" dirty="0" err="1">
                <a:latin typeface="Aptos Narrow" panose="020B0004020202020204" pitchFamily="34" charset="0"/>
              </a:rPr>
              <a:t>после</a:t>
            </a:r>
            <a:endParaRPr lang="en-US" sz="2400" b="1" kern="1200" dirty="0">
              <a:latin typeface="Aptos Narrow" panose="020B00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FDAD1E-BE96-46DA-AAE4-0074D5F6F5A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8023" y="4496002"/>
            <a:ext cx="4860925" cy="4175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en-US" sz="1500" b="1" kern="1200" cap="all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Бранко</a:t>
            </a:r>
            <a:r>
              <a:rPr lang="en-US" sz="1500" b="1" kern="1200" cap="al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Радуловић</a:t>
            </a:r>
          </a:p>
        </p:txBody>
      </p:sp>
      <p:pic>
        <p:nvPicPr>
          <p:cNvPr id="3074" name="Picture 2" descr="ALSU">
            <a:extLst>
              <a:ext uri="{FF2B5EF4-FFF2-40B4-BE49-F238E27FC236}">
                <a16:creationId xmlns:a16="http://schemas.microsoft.com/office/drawing/2014/main" id="{EC3174F7-C00A-8F65-DE48-FDBCDDDBB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1961" y="4046102"/>
            <a:ext cx="1847589" cy="89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03556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14E91-6A21-C910-D09D-780ACD8DAEF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vert="horz" lIns="0" tIns="0" rIns="72000" bIns="0" rtlCol="0" anchor="b">
            <a:noAutofit/>
          </a:bodyPr>
          <a:lstStyle/>
          <a:p>
            <a:pPr algn="ctr"/>
            <a:r>
              <a:rPr lang="sr-Cyrl-RS" sz="3200" dirty="0">
                <a:solidFill>
                  <a:schemeClr val="bg1"/>
                </a:solidFill>
              </a:rPr>
              <a:t>Маргине (предвиђене вредности)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3D5EB-D2C7-C676-8F57-4CF8B5DB68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263" y="1020763"/>
            <a:ext cx="8567736" cy="3175000"/>
          </a:xfrm>
        </p:spPr>
        <p:txBody>
          <a:bodyPr/>
          <a:lstStyle/>
          <a:p>
            <a:r>
              <a:rPr lang="ru-RU" sz="2000" dirty="0"/>
              <a:t>Маргине представљају </a:t>
            </a:r>
            <a:r>
              <a:rPr lang="ru-RU" sz="2000" b="1" u="sng" dirty="0"/>
              <a:t>предвиђене вредности зависне променљиве (релативних трошкова)</a:t>
            </a:r>
            <a:r>
              <a:rPr lang="ru-RU" sz="2000" u="sng" dirty="0"/>
              <a:t> </a:t>
            </a:r>
            <a:r>
              <a:rPr lang="ru-RU" sz="2000" dirty="0"/>
              <a:t>за сваку вредност променљиве, при чему су остале променљиве у моделу задржане на референтним или просечним вредностима.</a:t>
            </a:r>
          </a:p>
          <a:p>
            <a:r>
              <a:rPr lang="ru-RU" sz="2000" dirty="0"/>
              <a:t>Како различите вредности, односно категорије утичу на зависну променљиву у нашем случају релативне трошкове, док се </a:t>
            </a:r>
            <a:r>
              <a:rPr lang="ru-RU" sz="2000" b="1" u="sng" dirty="0"/>
              <a:t>контролише утицај других фактора.</a:t>
            </a:r>
          </a:p>
          <a:p>
            <a:endParaRPr lang="sr-Cyrl-RS" sz="2000" dirty="0"/>
          </a:p>
          <a:p>
            <a:endParaRPr lang="en-GB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BA0D4-ABAD-DE7A-811F-22270A87885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8A33B-8EE8-10EA-0B4D-F1AAA475C15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3A822-8CD8-D493-6C54-4F4F776522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76576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18214-F5F4-3377-3049-D584BF0857E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sr-Cyrl-RS" sz="3200" dirty="0">
                <a:solidFill>
                  <a:schemeClr val="bg1"/>
                </a:solidFill>
              </a:rPr>
              <a:t>Ефекти промена закона на релативне трошкове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E42D6-9B91-BB78-38FF-BFD54D80D6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818" y="1020969"/>
            <a:ext cx="3165226" cy="31755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800" dirty="0">
                <a:latin typeface="Aptos Narrow" panose="020B0004020202020204" pitchFamily="34" charset="0"/>
              </a:rPr>
              <a:t>Измене и допуне Закона о стечају су значајно смањиле релативне трошкове (до 2018. године)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800" dirty="0">
                <a:latin typeface="Aptos Narrow" panose="020B0004020202020204" pitchFamily="34" charset="0"/>
              </a:rPr>
              <a:t>Предвиђени просечни релативни трошкови смањени са 36% (Закон 2010) на 26% (амандмани из 2017. и 2018.године)</a:t>
            </a:r>
          </a:p>
          <a:p>
            <a:endParaRPr lang="sr-Cyrl-R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3626D-29CE-578C-3929-5D67448D554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dirty="0"/>
              <a:t>Nov-24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A61A6-ACEF-1393-7E51-01F4095C128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6FCBE-8A34-21ED-E1A1-9B63C4B7F3A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F7AC6E-A1E1-26F8-8845-00CD90CD8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044" y="946955"/>
            <a:ext cx="5401955" cy="394480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21020F4-FF62-50E1-8618-F6D6FD5643F1}"/>
              </a:ext>
            </a:extLst>
          </p:cNvPr>
          <p:cNvGrpSpPr/>
          <p:nvPr/>
        </p:nvGrpSpPr>
        <p:grpSpPr>
          <a:xfrm>
            <a:off x="2868561" y="1748983"/>
            <a:ext cx="1600201" cy="874386"/>
            <a:chOff x="2868561" y="1748983"/>
            <a:chExt cx="1600201" cy="874386"/>
          </a:xfrm>
        </p:grpSpPr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6A569B7E-C127-AA5F-7A36-6EB7144D9261}"/>
                </a:ext>
              </a:extLst>
            </p:cNvPr>
            <p:cNvSpPr/>
            <p:nvPr/>
          </p:nvSpPr>
          <p:spPr>
            <a:xfrm>
              <a:off x="4011562" y="1748983"/>
              <a:ext cx="457200" cy="457200"/>
            </a:xfrm>
            <a:prstGeom prst="flowChartConnec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D537385-A45A-D173-65F4-81D0C0FFEE11}"/>
                </a:ext>
              </a:extLst>
            </p:cNvPr>
            <p:cNvCxnSpPr>
              <a:cxnSpLocks/>
              <a:endCxn id="10" idx="2"/>
            </p:cNvCxnSpPr>
            <p:nvPr/>
          </p:nvCxnSpPr>
          <p:spPr>
            <a:xfrm flipV="1">
              <a:off x="2868561" y="1977583"/>
              <a:ext cx="1143001" cy="64578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43F261C-494E-EAA6-2819-DA8338D38436}"/>
              </a:ext>
            </a:extLst>
          </p:cNvPr>
          <p:cNvGrpSpPr/>
          <p:nvPr/>
        </p:nvGrpSpPr>
        <p:grpSpPr>
          <a:xfrm>
            <a:off x="2868561" y="3217553"/>
            <a:ext cx="4635910" cy="457200"/>
            <a:chOff x="2868561" y="3217553"/>
            <a:chExt cx="4635910" cy="457200"/>
          </a:xfrm>
        </p:grpSpPr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E04B7543-EF87-97F2-9AD6-A632A0189E49}"/>
                </a:ext>
              </a:extLst>
            </p:cNvPr>
            <p:cNvSpPr/>
            <p:nvPr/>
          </p:nvSpPr>
          <p:spPr>
            <a:xfrm>
              <a:off x="7047271" y="3217553"/>
              <a:ext cx="457200" cy="457200"/>
            </a:xfrm>
            <a:prstGeom prst="flowChartConnec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4244808-EC80-DD17-6BF6-F2789B12FDDB}"/>
                </a:ext>
              </a:extLst>
            </p:cNvPr>
            <p:cNvCxnSpPr>
              <a:cxnSpLocks/>
              <a:endCxn id="15" idx="2"/>
            </p:cNvCxnSpPr>
            <p:nvPr/>
          </p:nvCxnSpPr>
          <p:spPr>
            <a:xfrm>
              <a:off x="2868561" y="3333135"/>
              <a:ext cx="4178710" cy="11301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30287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6C91E5D-C74E-5EEC-59DA-F865C86CCA2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sr-Cyrl-RS" sz="3200" dirty="0">
                <a:solidFill>
                  <a:schemeClr val="bg1"/>
                </a:solidFill>
              </a:rPr>
              <a:t>Однос нето прилива и релативних трошкова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BC40A-C90A-4B9D-DFAF-87AB4288C6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818" y="1020969"/>
            <a:ext cx="3550173" cy="31755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1800" dirty="0"/>
              <a:t>У случају стечајних дужника код којих су нето приливи износили милион динара релативни трошкови су око 650 хиљада.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1800" dirty="0"/>
              <a:t>Релативни трошкови падају испод 5% за дужнике код којих је нето прилив већи од 350 милиона рсд.</a:t>
            </a:r>
            <a:endParaRPr lang="en-GB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331FA-AECF-B5BF-6DEB-04A62C69CD7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dirty="0"/>
              <a:t>Nov-24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A4253-28C1-474A-00FD-C63AC2200D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FCA40-EBFA-7099-7208-461C394027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043E4A-91D5-1D66-1681-F166534E6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991" y="946955"/>
            <a:ext cx="5017008" cy="366369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1E9FD3-EEB0-23E9-9AC5-E025E243463F}"/>
              </a:ext>
            </a:extLst>
          </p:cNvPr>
          <p:cNvCxnSpPr/>
          <p:nvPr/>
        </p:nvCxnSpPr>
        <p:spPr>
          <a:xfrm>
            <a:off x="4454013" y="3819832"/>
            <a:ext cx="440239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CDE937E-3782-FE0F-B6F5-89E147754C3F}"/>
              </a:ext>
            </a:extLst>
          </p:cNvPr>
          <p:cNvGrpSpPr/>
          <p:nvPr/>
        </p:nvGrpSpPr>
        <p:grpSpPr>
          <a:xfrm>
            <a:off x="3642852" y="1323668"/>
            <a:ext cx="1157748" cy="457200"/>
            <a:chOff x="3642852" y="1323668"/>
            <a:chExt cx="1157748" cy="457200"/>
          </a:xfrm>
        </p:grpSpPr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C2BE17E8-BD0B-3D6F-D832-7AFC3B6F6E21}"/>
                </a:ext>
              </a:extLst>
            </p:cNvPr>
            <p:cNvSpPr/>
            <p:nvPr/>
          </p:nvSpPr>
          <p:spPr>
            <a:xfrm>
              <a:off x="4343400" y="1323668"/>
              <a:ext cx="457200" cy="457200"/>
            </a:xfrm>
            <a:prstGeom prst="flowChartConnec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7E23704-EB65-93C6-7D76-56B9B182C6A7}"/>
                </a:ext>
              </a:extLst>
            </p:cNvPr>
            <p:cNvCxnSpPr>
              <a:endCxn id="17" idx="2"/>
            </p:cNvCxnSpPr>
            <p:nvPr/>
          </p:nvCxnSpPr>
          <p:spPr>
            <a:xfrm flipV="1">
              <a:off x="3642852" y="1552268"/>
              <a:ext cx="700548" cy="17329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B757F9A-8F80-786D-783E-DB05A9490B5F}"/>
              </a:ext>
            </a:extLst>
          </p:cNvPr>
          <p:cNvGrpSpPr/>
          <p:nvPr/>
        </p:nvGrpSpPr>
        <p:grpSpPr>
          <a:xfrm>
            <a:off x="3517490" y="3029013"/>
            <a:ext cx="4333611" cy="1019419"/>
            <a:chOff x="3517490" y="3029013"/>
            <a:chExt cx="4333611" cy="1019419"/>
          </a:xfrm>
        </p:grpSpPr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2148241F-F281-5BAC-19F8-FF87D76C24DC}"/>
                </a:ext>
              </a:extLst>
            </p:cNvPr>
            <p:cNvSpPr/>
            <p:nvPr/>
          </p:nvSpPr>
          <p:spPr>
            <a:xfrm>
              <a:off x="7393901" y="3591232"/>
              <a:ext cx="457200" cy="457200"/>
            </a:xfrm>
            <a:prstGeom prst="flowChartConnec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BE84149-C411-4FA7-AA83-D2C44EBBD22A}"/>
                </a:ext>
              </a:extLst>
            </p:cNvPr>
            <p:cNvCxnSpPr>
              <a:cxnSpLocks/>
              <a:endCxn id="18" idx="2"/>
            </p:cNvCxnSpPr>
            <p:nvPr/>
          </p:nvCxnSpPr>
          <p:spPr>
            <a:xfrm>
              <a:off x="3517490" y="3029013"/>
              <a:ext cx="3876411" cy="79081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03244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B9708-554E-67E3-B86B-1D2A8BCCB8A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vert="horz" lIns="0" tIns="0" rIns="72000" bIns="0" rtlCol="0" anchor="b">
            <a:noAutofit/>
          </a:bodyPr>
          <a:lstStyle/>
          <a:p>
            <a:pPr algn="ctr"/>
            <a:r>
              <a:rPr lang="sr-Cyrl-RS" sz="3200" dirty="0">
                <a:solidFill>
                  <a:schemeClr val="bg1"/>
                </a:solidFill>
              </a:rPr>
              <a:t>Однос нето прилива и релативних трошкова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466B8-DB58-A528-6522-3F1FD2CB13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818" y="1020969"/>
            <a:ext cx="3550173" cy="3175576"/>
          </a:xfrm>
        </p:spPr>
        <p:txBody>
          <a:bodyPr/>
          <a:lstStyle/>
          <a:p>
            <a:r>
              <a:rPr lang="sr-Cyrl-RS" sz="1800" dirty="0">
                <a:latin typeface="Aptos Narrow" panose="020B0004020202020204" pitchFamily="34" charset="0"/>
              </a:rPr>
              <a:t>Ефекат</a:t>
            </a:r>
            <a:r>
              <a:rPr lang="sr-Cyrl-RS" dirty="0"/>
              <a:t> смањења релативних трошкова измена и допуна ЗоС је видљив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0484D-3464-A3D9-1994-A303CB8E849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dirty="0"/>
              <a:t>Nov-24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9161B-5076-C375-9121-1A8B9F1F20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B2316-1692-F7E0-4D84-393B4AADD3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37E65E-D907-5DEB-6218-781E70997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991" y="946955"/>
            <a:ext cx="5017008" cy="366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574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EA2FC7E-C1CB-21F1-EAD8-3AC667DD120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vert="horz" lIns="0" tIns="0" rIns="72000" bIns="0" rtlCol="0" anchor="b">
            <a:noAutofit/>
          </a:bodyPr>
          <a:lstStyle/>
          <a:p>
            <a:pPr algn="ctr"/>
            <a:r>
              <a:rPr lang="sr-Cyrl-RS" sz="3200" dirty="0">
                <a:solidFill>
                  <a:schemeClr val="bg1"/>
                </a:solidFill>
              </a:rPr>
              <a:t>Макроекономско окружење током примене ЗоС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4F77E-2267-FB7F-B6C3-D37613A619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818" y="1020969"/>
            <a:ext cx="3550172" cy="3175576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1800" dirty="0"/>
              <a:t>Приливи могу расти независно од ефикасности стечајног поступка само услед бољег или лошијег макроекономског окружења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1800" dirty="0"/>
              <a:t>Раст трошкова (услед раста реалних трошкова ангажовања рачуновођа, стручњака, ...)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1800" dirty="0"/>
              <a:t>Стечај отворен </a:t>
            </a:r>
            <a:r>
              <a:rPr lang="fr-FR" sz="1800" dirty="0"/>
              <a:t>Q4 201</a:t>
            </a:r>
            <a:r>
              <a:rPr lang="sr-Cyrl-RS" sz="1800" dirty="0"/>
              <a:t>0 окончан </a:t>
            </a:r>
            <a:r>
              <a:rPr lang="fr-FR" sz="1800" dirty="0"/>
              <a:t>Q3 2019 </a:t>
            </a:r>
            <a:r>
              <a:rPr lang="sr-Cyrl-RS" sz="1800" dirty="0"/>
              <a:t>– кумулативни раст </a:t>
            </a:r>
            <a:r>
              <a:rPr lang="fr-FR" sz="1800" dirty="0"/>
              <a:t>1.207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1800" dirty="0"/>
              <a:t>Што је боља економска ситуација и трошкови ангажовања расту</a:t>
            </a:r>
            <a:endParaRPr lang="en-GB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09A35-7D5C-8E6C-F800-5F8FE39736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43F03-4A58-961C-2FB2-942F6F8977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24BC6-CADF-1614-241F-E6688F39267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14</a:t>
            </a:fld>
            <a:endParaRPr lang="en-GB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5C2EA48-2E1B-32C7-6AED-3E081A40A8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1858253"/>
              </p:ext>
            </p:extLst>
          </p:nvPr>
        </p:nvGraphicFramePr>
        <p:xfrm>
          <a:off x="3999990" y="1079115"/>
          <a:ext cx="5017008" cy="3663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49B6E3-87F5-8FEC-E259-21A468F64FF4}"/>
              </a:ext>
            </a:extLst>
          </p:cNvPr>
          <p:cNvCxnSpPr/>
          <p:nvPr/>
        </p:nvCxnSpPr>
        <p:spPr>
          <a:xfrm flipV="1">
            <a:off x="5936226" y="1393723"/>
            <a:ext cx="0" cy="28028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7ACFD06-9307-E9F6-1574-F56A42EFE607}"/>
              </a:ext>
            </a:extLst>
          </p:cNvPr>
          <p:cNvCxnSpPr/>
          <p:nvPr/>
        </p:nvCxnSpPr>
        <p:spPr>
          <a:xfrm flipV="1">
            <a:off x="6936659" y="1393723"/>
            <a:ext cx="0" cy="28028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207BCDF-FB9F-CB89-5A1A-D1ED20B1EF32}"/>
              </a:ext>
            </a:extLst>
          </p:cNvPr>
          <p:cNvCxnSpPr/>
          <p:nvPr/>
        </p:nvCxnSpPr>
        <p:spPr>
          <a:xfrm flipV="1">
            <a:off x="7236543" y="1393723"/>
            <a:ext cx="0" cy="28028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13688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ED5F9-A4D5-9D3D-7400-D88AD5A4D0F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vert="horz" lIns="0" tIns="0" rIns="72000" bIns="0" rtlCol="0" anchor="b">
            <a:noAutofit/>
          </a:bodyPr>
          <a:lstStyle/>
          <a:p>
            <a:pPr algn="ctr"/>
            <a:r>
              <a:rPr lang="sr-Cyrl-RS" sz="3200" dirty="0">
                <a:solidFill>
                  <a:schemeClr val="bg1"/>
                </a:solidFill>
              </a:rPr>
              <a:t>Сектори и релативни трошкови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E712078-BAD4-FBDB-C80F-D45FBE525144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49816" y="1079115"/>
            <a:ext cx="3252027" cy="1284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sr-Cyrl-RS" altLang="en-US" sz="1550" dirty="0">
                <a:latin typeface="Arial" panose="020B0604020202020204" pitchFamily="34" charset="0"/>
              </a:rPr>
              <a:t>Сектори у којима се налази стечајни дужник немају велику предикцију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sr-Cyrl-RS" altLang="en-US" sz="15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15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EF741-8E82-6894-F7A0-B13A86C3478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dirty="0"/>
              <a:t>Nov-24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9EEAC-C042-2D54-1B37-958EEA23FA2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D748D-7B96-9E6B-E680-422BCFFEE5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8B47CF-1FA4-6CD4-BC86-2D9562ED9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991" y="1079115"/>
            <a:ext cx="5017008" cy="366369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9DF87A2-EBAA-5A1E-21C1-5DFACE7B1F41}"/>
              </a:ext>
            </a:extLst>
          </p:cNvPr>
          <p:cNvCxnSpPr/>
          <p:nvPr/>
        </p:nvCxnSpPr>
        <p:spPr>
          <a:xfrm>
            <a:off x="4468761" y="2593872"/>
            <a:ext cx="44466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F744E8-35AA-7B92-7804-2B7D06B281FF}"/>
              </a:ext>
            </a:extLst>
          </p:cNvPr>
          <p:cNvCxnSpPr/>
          <p:nvPr/>
        </p:nvCxnSpPr>
        <p:spPr>
          <a:xfrm>
            <a:off x="4468760" y="2958280"/>
            <a:ext cx="44466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38782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1681E-85BC-80D6-AB34-FF9A4623901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vert="horz" lIns="0" tIns="0" rIns="72000" bIns="0" rtlCol="0" anchor="b">
            <a:noAutofit/>
          </a:bodyPr>
          <a:lstStyle/>
          <a:p>
            <a:pPr algn="ctr"/>
            <a:r>
              <a:rPr lang="sr-Cyrl-RS" sz="3200" dirty="0">
                <a:solidFill>
                  <a:schemeClr val="bg1"/>
                </a:solidFill>
              </a:rPr>
              <a:t>Други ефекти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98C4B-9A32-9EB2-A512-DB77439893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817" y="1020969"/>
            <a:ext cx="8192737" cy="3175576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>
                <a:solidFill>
                  <a:srgbClr val="FF0000"/>
                </a:solidFill>
              </a:rPr>
              <a:t>Продаја стечајног дужника као правног лица – позитиван утицај на релативне трошкове</a:t>
            </a:r>
          </a:p>
          <a:p>
            <a:r>
              <a:rPr lang="sr-Cyrl-RS" dirty="0"/>
              <a:t>Наставак над стечајном масом – није статистички значајан</a:t>
            </a:r>
          </a:p>
          <a:p>
            <a:r>
              <a:rPr lang="sr-Cyrl-RS" dirty="0">
                <a:solidFill>
                  <a:srgbClr val="FF0000"/>
                </a:solidFill>
              </a:rPr>
              <a:t>Учешће разлучних поверилаца – негативан утицај на релативне трошкове!</a:t>
            </a:r>
          </a:p>
          <a:p>
            <a:r>
              <a:rPr lang="sr-Cyrl-RS" dirty="0"/>
              <a:t>АЛСУ – позитиван, али не и статистички значајан ефекат!</a:t>
            </a:r>
          </a:p>
          <a:p>
            <a:r>
              <a:rPr lang="sr-Cyrl-RS" dirty="0">
                <a:solidFill>
                  <a:srgbClr val="FF0000"/>
                </a:solidFill>
              </a:rPr>
              <a:t>Значајна разлика између судова у погледу трошкова! Проблем оптерећености ст. судија</a:t>
            </a:r>
          </a:p>
          <a:p>
            <a:r>
              <a:rPr lang="sr-Cyrl-RS" dirty="0"/>
              <a:t>Оспорена потраживања нису статистички значајна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A0B9E-6CC2-1A6E-7109-C1329F6D1CB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B9C79-1F41-1C93-BB5A-F330B097D18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410A3-D75A-3820-F37D-134A42AD9F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087412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96FB0-F48E-7967-7DCD-72DCF39C9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Шта је потребно променити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399A4B-A0C3-2897-4285-F6B378EDCF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Cyrl-RS" dirty="0"/>
              <a:t>Хитно омогућити коришћење портала за продају!</a:t>
            </a:r>
          </a:p>
          <a:p>
            <a:r>
              <a:rPr lang="sr-Cyrl-RS" dirty="0"/>
              <a:t>Увећати предујам тако да покрива све (опортунитетне) трошкове!</a:t>
            </a:r>
          </a:p>
          <a:p>
            <a:r>
              <a:rPr lang="sr-Cyrl-RS" dirty="0"/>
              <a:t>Омогућити убрзање поступака стечаја мале вредности (Микро предузећа)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9C708-F0C0-FAFD-1C11-963DC55596A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D7AEE-9654-2AA1-7ECB-71F242180D2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70045-E029-0AD6-AFF1-B6E50E30B1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04299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795B-A93A-416C-8052-FAF4D90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Покретање УППР</a:t>
            </a:r>
            <a:endParaRPr lang="en-US" dirty="0"/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57B3D202-D345-4DC5-A290-D29663EE28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Cyrl-RS" dirty="0"/>
              <a:t>Од ступања на снагу Закона о изменама и допунама Закона о стечају 2014. године укупан број поступака у оквиру којих је поднет УППР износи 426</a:t>
            </a:r>
          </a:p>
          <a:p>
            <a:r>
              <a:rPr lang="sr-Cyrl-RS" dirty="0"/>
              <a:t>С обзиром да су нека привредна друштва више пута подносила УППР, укупан број предузећа која су покренула поступак је 2</a:t>
            </a:r>
            <a:r>
              <a:rPr lang="sr-Latn-RS" dirty="0"/>
              <a:t>67</a:t>
            </a:r>
            <a:endParaRPr lang="sr-Cyrl-RS" dirty="0"/>
          </a:p>
          <a:p>
            <a:r>
              <a:rPr lang="sr-Cyrl-RS" dirty="0"/>
              <a:t>Нека предузећа су покушавала три и више пута са подношењем УППР-а</a:t>
            </a:r>
          </a:p>
          <a:p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10815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F61729-6148-4506-9AFA-F3A3E97FE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17" y="240212"/>
            <a:ext cx="8237348" cy="540544"/>
          </a:xfrm>
        </p:spPr>
        <p:txBody>
          <a:bodyPr>
            <a:noAutofit/>
          </a:bodyPr>
          <a:lstStyle/>
          <a:p>
            <a:r>
              <a:rPr lang="sr-Cyrl-RS" sz="2800" dirty="0"/>
              <a:t>Број покренутих УППР (од измена закона 2014.године)</a:t>
            </a:r>
            <a:endParaRPr lang="en-US" sz="28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049DF6A-7C00-C84C-93E5-5570BF0CF7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0474762"/>
              </p:ext>
            </p:extLst>
          </p:nvPr>
        </p:nvGraphicFramePr>
        <p:xfrm>
          <a:off x="453326" y="1271426"/>
          <a:ext cx="8237349" cy="3405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8864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CD83E-5173-6B65-2966-5D0995B40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16" y="240212"/>
            <a:ext cx="8567183" cy="540544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Петнаест година после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C6185-971F-8BE3-3C01-88757BA781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818" y="1020969"/>
            <a:ext cx="7172684" cy="3175576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dirty="0"/>
              <a:t>Закон о стечају 2009 (ЗоС 2010)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dirty="0"/>
              <a:t>Измене 2014 </a:t>
            </a:r>
          </a:p>
          <a:p>
            <a:pPr marL="857250" lvl="1" indent="-342900"/>
            <a:r>
              <a:rPr lang="sr-Cyrl-RS" dirty="0"/>
              <a:t>стечајни органи, заложни повериоци, субординација, предујам, пријава потраживања, пренос потраживања, процена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dirty="0"/>
              <a:t>Измене 2017 године </a:t>
            </a:r>
          </a:p>
          <a:p>
            <a:pPr marL="857250" lvl="1" indent="-342900"/>
            <a:r>
              <a:rPr lang="sr-Cyrl-RS" dirty="0"/>
              <a:t>Адекватна заштита и укидање мера обезбеђења, обавеза нуђења на продају, план реорганизације и УППР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dirty="0"/>
              <a:t>Измене 2018. године </a:t>
            </a:r>
          </a:p>
          <a:p>
            <a:pPr marL="857250" lvl="1" indent="-342900"/>
            <a:r>
              <a:rPr lang="en-GB" dirty="0"/>
              <a:t>Cost of Doing Business</a:t>
            </a:r>
            <a:r>
              <a:rPr lang="sr-Cyrl-RS" dirty="0"/>
              <a:t> (умањење трошкова и убрзање поступка)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dirty="0"/>
              <a:t>Да ли и шта је потребно хитно променити?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9BE89-22C7-4ED9-4D4E-E6B4F3A8E77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3B48E-8BCC-91E0-437B-F84131E185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4C787-2285-E7CD-F92A-CFEEF30F3D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734002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795B-A93A-416C-8052-FAF4D9073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16" y="240212"/>
            <a:ext cx="8237349" cy="540544"/>
          </a:xfrm>
        </p:spPr>
        <p:txBody>
          <a:bodyPr>
            <a:noAutofit/>
          </a:bodyPr>
          <a:lstStyle/>
          <a:p>
            <a:r>
              <a:rPr lang="sr-Cyrl-RS" sz="2800" dirty="0"/>
              <a:t>Покренути УППР према надлежном привредном суду</a:t>
            </a:r>
            <a:endParaRPr lang="en-US" sz="28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5474E53-0D29-E161-741E-C2DB7C8B447C}"/>
              </a:ext>
            </a:extLst>
          </p:cNvPr>
          <p:cNvGraphicFramePr>
            <a:graphicFrameLocks/>
          </p:cNvGraphicFramePr>
          <p:nvPr/>
        </p:nvGraphicFramePr>
        <p:xfrm>
          <a:off x="453326" y="1078786"/>
          <a:ext cx="8237349" cy="3621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6794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EEC13F-FB07-49CC-812A-5448A9815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Број правноснажних УППР-ова</a:t>
            </a:r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4A21D56-821D-DECA-6ED2-32D60C3B3E0B}"/>
              </a:ext>
            </a:extLst>
          </p:cNvPr>
          <p:cNvGraphicFramePr>
            <a:graphicFrameLocks/>
          </p:cNvGraphicFramePr>
          <p:nvPr/>
        </p:nvGraphicFramePr>
        <p:xfrm>
          <a:off x="453325" y="1224022"/>
          <a:ext cx="8237348" cy="3463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9912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7B6C1-7941-73F2-CF6C-1F8847BD5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024CB-A36E-9915-5A46-01E6B80E2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УППР индикатори су знатно побољшани</a:t>
            </a:r>
          </a:p>
          <a:p>
            <a:endParaRPr lang="sr-Cyrl-RS" dirty="0"/>
          </a:p>
          <a:p>
            <a:r>
              <a:rPr lang="sr-Cyrl-RS" dirty="0"/>
              <a:t>Раст изводљивости (планови опстају)</a:t>
            </a:r>
          </a:p>
          <a:p>
            <a:endParaRPr lang="sr-Cyrl-RS" dirty="0"/>
          </a:p>
          <a:p>
            <a:r>
              <a:rPr lang="sr-Cyrl-RS" dirty="0"/>
              <a:t>Даље убрзање поступка</a:t>
            </a:r>
          </a:p>
          <a:p>
            <a:endParaRPr lang="sr-Cyrl-RS" dirty="0"/>
          </a:p>
          <a:p>
            <a:r>
              <a:rPr lang="sr-Cyrl-RS" dirty="0"/>
              <a:t>Често усвајање поновних планова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7D673-CA34-7EE7-1228-B32004E91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6762-F595-4025-8C47-1DE2D1CC558D}" type="datetime1">
              <a:rPr lang="en-US" smtClean="0"/>
              <a:t>11/26/2024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B031C-C6F3-6C48-1090-748703ACC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B89E2-DE62-3009-13E6-C824AA8D0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30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8B289-B272-A18E-0F2B-9F1BA0269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28A16-8C43-0C5B-D04B-505A8684A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r-Cyrl-RS" dirty="0"/>
          </a:p>
          <a:p>
            <a:pPr marL="0" indent="0" algn="ctr">
              <a:buNone/>
            </a:pPr>
            <a:endParaRPr lang="sr-Cyrl-RS" dirty="0"/>
          </a:p>
          <a:p>
            <a:pPr marL="0" indent="0" algn="ctr">
              <a:buNone/>
            </a:pPr>
            <a:r>
              <a:rPr lang="sr-Cyrl-RS" dirty="0"/>
              <a:t>Хвала на пажњи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4415-89B2-A7CC-03D8-E92390C77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3603-1B84-4782-9923-E961606BBD42}" type="datetime1">
              <a:rPr lang="en-US" smtClean="0"/>
              <a:t>11/26/2024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D2E80-DB7C-D329-7914-3A2173B41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D138F-B35A-C937-6735-1D51CFD02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01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E72DD-7E2D-E43C-638E-3FCAB923A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Три показатеља ефикасности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9A3B45-A1FC-D44A-3376-0C284249A7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Cyrl-RS" dirty="0"/>
              <a:t>Трошкови (% од укупних прилива)</a:t>
            </a:r>
          </a:p>
          <a:p>
            <a:endParaRPr lang="sr-Cyrl-RS" dirty="0"/>
          </a:p>
          <a:p>
            <a:r>
              <a:rPr lang="sr-Cyrl-RS" dirty="0"/>
              <a:t>Трајање поступка</a:t>
            </a:r>
          </a:p>
          <a:p>
            <a:endParaRPr lang="sr-Cyrl-RS" dirty="0"/>
          </a:p>
          <a:p>
            <a:r>
              <a:rPr lang="sr-Cyrl-RS" dirty="0"/>
              <a:t>Намирење поверилаца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8D706-A8BB-0CB9-C4FC-A606C893096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72E0C-F955-8ABF-8EFD-E831E0F5CAD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39865-9125-5E76-EFCD-F40B96B6D77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02808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1401B-783C-AC6C-CE28-3A6524614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Подаци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35DA0-B2D3-D1EE-55AF-84EA31F22D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817" y="1020969"/>
            <a:ext cx="8259105" cy="3175576"/>
          </a:xfrm>
        </p:spPr>
        <p:txBody>
          <a:bodyPr/>
          <a:lstStyle/>
          <a:p>
            <a:r>
              <a:rPr lang="sr-Cyrl-RS" dirty="0"/>
              <a:t>Анализа закључених поступака код којих су прилив већи од милион рсд.</a:t>
            </a:r>
          </a:p>
          <a:p>
            <a:r>
              <a:rPr lang="sr-Cyrl-RS" dirty="0"/>
              <a:t>Омогућава поређење са другим анализама</a:t>
            </a:r>
          </a:p>
          <a:p>
            <a:r>
              <a:rPr lang="sr-Cyrl-RS" dirty="0"/>
              <a:t>Нето приливи  - депозити, предујама, набавка материјала и робе, ...</a:t>
            </a:r>
            <a:endParaRPr lang="en-GB" dirty="0"/>
          </a:p>
          <a:p>
            <a:endParaRPr lang="sr-Cyrl-RS" dirty="0"/>
          </a:p>
          <a:p>
            <a:endParaRPr lang="sr-Cyrl-R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DF885-8833-9BDB-5AF3-4A9DA80EA20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CA9A3-0DDC-31B7-7BA8-8691D9887DA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E3DB0-3CEB-37BD-B3FE-77F9981600A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4</a:t>
            </a:fld>
            <a:endParaRPr lang="en-GB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17AF31D-CD26-71FB-1904-1FD719A934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967924"/>
              </p:ext>
            </p:extLst>
          </p:nvPr>
        </p:nvGraphicFramePr>
        <p:xfrm>
          <a:off x="2617834" y="2953006"/>
          <a:ext cx="3923070" cy="14837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8477">
                  <a:extLst>
                    <a:ext uri="{9D8B030D-6E8A-4147-A177-3AD203B41FA5}">
                      <a16:colId xmlns:a16="http://schemas.microsoft.com/office/drawing/2014/main" val="1694880348"/>
                    </a:ext>
                  </a:extLst>
                </a:gridCol>
                <a:gridCol w="1686232">
                  <a:extLst>
                    <a:ext uri="{9D8B030D-6E8A-4147-A177-3AD203B41FA5}">
                      <a16:colId xmlns:a16="http://schemas.microsoft.com/office/drawing/2014/main" val="3191592080"/>
                    </a:ext>
                  </a:extLst>
                </a:gridCol>
                <a:gridCol w="1268361">
                  <a:extLst>
                    <a:ext uri="{9D8B030D-6E8A-4147-A177-3AD203B41FA5}">
                      <a16:colId xmlns:a16="http://schemas.microsoft.com/office/drawing/2014/main" val="3172077441"/>
                    </a:ext>
                  </a:extLst>
                </a:gridCol>
              </a:tblGrid>
              <a:tr h="247292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400" u="none" strike="noStrike">
                          <a:effectLst/>
                          <a:latin typeface="Aptos Narrow" panose="020B0004020202020204" pitchFamily="34" charset="0"/>
                        </a:rPr>
                        <a:t>Закон</a:t>
                      </a:r>
                      <a:endParaRPr lang="sr-Cyrl-R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ptos Narrow" panose="020B0004020202020204" pitchFamily="34" charset="0"/>
                        </a:rPr>
                        <a:t>Percent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ptos Narrow" panose="020B0004020202020204" pitchFamily="34" charset="0"/>
                        </a:rPr>
                        <a:t>Cum.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94918615"/>
                  </a:ext>
                </a:extLst>
              </a:tr>
              <a:tr h="247292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  <a:latin typeface="Aptos Narrow" panose="020B0004020202020204" pitchFamily="34" charset="0"/>
                        </a:rPr>
                        <a:t>2010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  <a:latin typeface="Aptos Narrow" panose="020B0004020202020204" pitchFamily="34" charset="0"/>
                        </a:rPr>
                        <a:t>1,358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  <a:latin typeface="Aptos Narrow" panose="020B0004020202020204" pitchFamily="34" charset="0"/>
                        </a:rPr>
                        <a:t>67.97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9647123"/>
                  </a:ext>
                </a:extLst>
              </a:tr>
              <a:tr h="247292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  <a:latin typeface="Aptos Narrow" panose="020B0004020202020204" pitchFamily="34" charset="0"/>
                        </a:rPr>
                        <a:t>2014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  <a:latin typeface="Aptos Narrow" panose="020B0004020202020204" pitchFamily="34" charset="0"/>
                        </a:rPr>
                        <a:t>309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  <a:latin typeface="Aptos Narrow" panose="020B0004020202020204" pitchFamily="34" charset="0"/>
                        </a:rPr>
                        <a:t>15.47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73026687"/>
                  </a:ext>
                </a:extLst>
              </a:tr>
              <a:tr h="247292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  <a:latin typeface="Aptos Narrow" panose="020B0004020202020204" pitchFamily="34" charset="0"/>
                        </a:rPr>
                        <a:t>2017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  <a:latin typeface="Aptos Narrow" panose="020B0004020202020204" pitchFamily="34" charset="0"/>
                        </a:rPr>
                        <a:t>188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  <a:latin typeface="Aptos Narrow" panose="020B0004020202020204" pitchFamily="34" charset="0"/>
                        </a:rPr>
                        <a:t>9.41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49478284"/>
                  </a:ext>
                </a:extLst>
              </a:tr>
              <a:tr h="247292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  <a:latin typeface="Aptos Narrow" panose="020B0004020202020204" pitchFamily="34" charset="0"/>
                        </a:rPr>
                        <a:t>2018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  <a:latin typeface="Aptos Narrow" panose="020B0004020202020204" pitchFamily="34" charset="0"/>
                        </a:rPr>
                        <a:t>143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  <a:latin typeface="Aptos Narrow" panose="020B0004020202020204" pitchFamily="34" charset="0"/>
                        </a:rPr>
                        <a:t>7.16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21181630"/>
                  </a:ext>
                </a:extLst>
              </a:tr>
              <a:tr h="24729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ptos Narrow" panose="020B0004020202020204" pitchFamily="34" charset="0"/>
                        </a:rPr>
                        <a:t>Total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  <a:latin typeface="Aptos Narrow" panose="020B0004020202020204" pitchFamily="34" charset="0"/>
                        </a:rPr>
                        <a:t>1,998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32196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2678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66BF2-40A9-EACB-45CF-B0B3B0D33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Како доћи до закључака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F5838-642C-E402-D22D-16053B841D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92769-EF17-3660-0F3A-52A78F789E5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A992C-B486-FEBE-3B2B-924F74069A1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CA064-D4A9-43ED-F88F-46ACD522750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EF5C4D-1DB5-424C-531A-2E5C26EEA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496" y="1020969"/>
            <a:ext cx="5017008" cy="366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1109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5C96C08-7F38-6027-657C-0B0443709F8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vert="horz" lIns="0" tIns="0" rIns="72000" bIns="0" rtlCol="0" anchor="b">
            <a:noAutofit/>
          </a:bodyPr>
          <a:lstStyle/>
          <a:p>
            <a:pPr algn="ctr"/>
            <a:r>
              <a:rPr lang="sr-Cyrl-RS" sz="3200" dirty="0">
                <a:solidFill>
                  <a:schemeClr val="bg1"/>
                </a:solidFill>
              </a:rPr>
              <a:t>Просеци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D2C727-9768-8B11-D509-6D1CF88273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263" y="1020763"/>
            <a:ext cx="8567182" cy="3175000"/>
          </a:xfrm>
        </p:spPr>
        <p:txBody>
          <a:bodyPr>
            <a:normAutofit lnSpcReduction="10000"/>
          </a:bodyPr>
          <a:lstStyle/>
          <a:p>
            <a:r>
              <a:rPr lang="ru-RU" sz="1800" dirty="0"/>
              <a:t>Посматрање просека може бити згодно као први корак у анализи података јер пружа општи преглед тенденција у узорку</a:t>
            </a:r>
          </a:p>
          <a:p>
            <a:r>
              <a:rPr lang="ru-RU" sz="1800" dirty="0"/>
              <a:t>Просеци не узимају у обзир друге варијабле које могу утицати на исход. </a:t>
            </a:r>
          </a:p>
          <a:p>
            <a:pPr lvl="1"/>
            <a:r>
              <a:rPr lang="ru-RU" sz="1800" dirty="0"/>
              <a:t>На пример, ако поредимо резултате између различитих група, просеци игноришу могуће утицаје контролних варијабли (попут величине предузећа, индустрије, или економског окружења).</a:t>
            </a:r>
          </a:p>
          <a:p>
            <a:pPr marL="0" lvl="1" indent="0">
              <a:spcBef>
                <a:spcPts val="1800"/>
              </a:spcBef>
              <a:buClrTx/>
              <a:buNone/>
            </a:pPr>
            <a:r>
              <a:rPr lang="ru-RU" sz="1800" dirty="0"/>
              <a:t>Регресионе анализе омогућавају да процените ефекат једне независне варијабле (попут промене у закону) на зависну варијаблу (на пример, трошкови банкротства), док контролишете утицај других фактора. </a:t>
            </a:r>
          </a:p>
          <a:p>
            <a:pPr lvl="1"/>
            <a:r>
              <a:rPr lang="ru-RU" sz="1800" dirty="0"/>
              <a:t>То је корисно јер омогућава доношење закључака који су више засновани на узрочно-последичној вези.</a:t>
            </a:r>
            <a:endParaRPr lang="en-GB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2A93E-E8DE-1764-4478-0BF99A0BFB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7EFD6-D30E-4ACA-2D4B-AEFF4D3EB6C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61052-945F-E553-ABBD-864C62C886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01189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2DABF-004F-A96F-FC96-1CD73655D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Просечни трошкови као % нето приливи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5565E-CE95-5B86-6EFC-772714F8F2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7D0BE-84A0-BB04-4C1D-2E7BD9B32BB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4F2EB-EEC8-BD11-9C28-52508850BBB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7</a:t>
            </a:fld>
            <a:endParaRPr lang="en-GB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FB0CB7-149F-CB91-0C1E-5B14ACED8A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2959553"/>
              </p:ext>
            </p:extLst>
          </p:nvPr>
        </p:nvGraphicFramePr>
        <p:xfrm>
          <a:off x="685800" y="1020969"/>
          <a:ext cx="8082115" cy="360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427558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B12FD-CB7A-015A-91C3-472E224DEE5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vert="horz" lIns="0" tIns="0" rIns="72000" bIns="0" rtlCol="0" anchor="b">
            <a:noAutofit/>
          </a:bodyPr>
          <a:lstStyle/>
          <a:p>
            <a:pPr algn="ctr"/>
            <a:r>
              <a:rPr lang="sr-Cyrl-RS" sz="3200" dirty="0">
                <a:solidFill>
                  <a:schemeClr val="bg1"/>
                </a:solidFill>
              </a:rPr>
              <a:t>Шта све утиче на величину трошкова у стечају?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3743A5-9CD4-AF12-55C3-E69B703935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816" y="973394"/>
            <a:ext cx="5891990" cy="3468979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/>
              <a:t>Карактеристике дужника – структура имовине, сектор, регион, 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/>
              <a:t>Карактеристике поступка – наставак над стечајном масом, оспорена потраживања</a:t>
            </a:r>
            <a:r>
              <a:rPr lang="en-GB" sz="2000" dirty="0"/>
              <a:t>, </a:t>
            </a:r>
            <a:r>
              <a:rPr lang="sr-Cyrl-RS" sz="2000" dirty="0"/>
              <a:t>продаја правног лица, 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/>
              <a:t>Стечајни органи – привредни суд, стечајни управник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/>
              <a:t>Егзогене величине (макроекономске околности) – да ли се продаја врши током кризног периода или током периода раста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/>
              <a:t>Законска решења – измене прописа које утичу директно или индиректно на трошкове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9FBB5-A831-7CCE-3CE8-E15F5D42C48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56C6F-2579-0412-3360-326A53016E2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102BD-AC1A-07E2-2973-D026CEDFFA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A3CA22-3D0F-DD58-DEB6-A738EB1C97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5143"/>
          <a:stretch/>
        </p:blipFill>
        <p:spPr>
          <a:xfrm>
            <a:off x="6543320" y="858737"/>
            <a:ext cx="2372080" cy="399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7165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1EE30-78CB-F5FE-F3A9-0BC9C4F257E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vert="horz" lIns="0" tIns="0" rIns="72000" bIns="0" rtlCol="0" anchor="b">
            <a:no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Регресиони модел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FD57A-D20F-0E26-338E-3C50209022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262" y="1020763"/>
            <a:ext cx="8567737" cy="3175000"/>
          </a:xfrm>
        </p:spPr>
        <p:txBody>
          <a:bodyPr/>
          <a:lstStyle/>
          <a:p>
            <a:r>
              <a:rPr lang="ru-RU" dirty="0"/>
              <a:t>Регресиони модел омогућава да:</a:t>
            </a:r>
          </a:p>
          <a:p>
            <a:pPr lvl="1"/>
            <a:endParaRPr lang="ru-RU" sz="2000" dirty="0"/>
          </a:p>
          <a:p>
            <a:pPr lvl="1"/>
            <a:r>
              <a:rPr lang="ru-RU" sz="2000" dirty="0"/>
              <a:t>Изолујемо ефекат сваког фактора док контролишемо утицај осталих.</a:t>
            </a:r>
          </a:p>
          <a:p>
            <a:pPr lvl="1"/>
            <a:endParaRPr lang="ru-RU" sz="2000" dirty="0"/>
          </a:p>
          <a:p>
            <a:pPr lvl="1"/>
            <a:r>
              <a:rPr lang="ru-RU" sz="2000" dirty="0"/>
              <a:t>Тестирамо значајност варијабли као што су макроекономске околности или оспорена потраживања.</a:t>
            </a:r>
          </a:p>
          <a:p>
            <a:pPr lvl="1"/>
            <a:endParaRPr lang="ru-RU" sz="2000" dirty="0"/>
          </a:p>
          <a:p>
            <a:pPr lvl="1"/>
            <a:r>
              <a:rPr lang="ru-RU" sz="2000" dirty="0"/>
              <a:t>Предвидимо како промене нпр. карактеристика дужника утичу на трошкове.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A30A5-7D44-C6F9-F387-5F63E70ADCD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07A55-7B8F-B0CF-D869-A1B0F44049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1904E-D7FF-F7FD-191B-6C240FF351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3857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aster English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23073</TotalTime>
  <Words>898</Words>
  <Application>Microsoft Office PowerPoint</Application>
  <PresentationFormat>On-screen Show (16:9)</PresentationFormat>
  <Paragraphs>145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Aptos Narrow</vt:lpstr>
      <vt:lpstr>Arial</vt:lpstr>
      <vt:lpstr>Arial Nova Cond</vt:lpstr>
      <vt:lpstr>Calibri</vt:lpstr>
      <vt:lpstr>Calibri Light</vt:lpstr>
      <vt:lpstr>Segoe UI</vt:lpstr>
      <vt:lpstr>Segoe UI Light</vt:lpstr>
      <vt:lpstr>Symbol</vt:lpstr>
      <vt:lpstr>Wingdings</vt:lpstr>
      <vt:lpstr>Master English</vt:lpstr>
      <vt:lpstr>Office 2013 - 2022 Theme</vt:lpstr>
      <vt:lpstr>Ефекти измена стечајних прописа – 15 година после</vt:lpstr>
      <vt:lpstr>Петнаест година после</vt:lpstr>
      <vt:lpstr>Три показатеља ефикасности</vt:lpstr>
      <vt:lpstr>Подаци</vt:lpstr>
      <vt:lpstr>Како доћи до закључака</vt:lpstr>
      <vt:lpstr>Просеци</vt:lpstr>
      <vt:lpstr>Просечни трошкови као % нето приливи</vt:lpstr>
      <vt:lpstr>Шта све утиче на величину трошкова у стечају?</vt:lpstr>
      <vt:lpstr>Регресиони модел</vt:lpstr>
      <vt:lpstr>Маргине (предвиђене вредности)</vt:lpstr>
      <vt:lpstr>Ефекти промена закона на релативне трошкове</vt:lpstr>
      <vt:lpstr>Однос нето прилива и релативних трошкова</vt:lpstr>
      <vt:lpstr>Однос нето прилива и релативних трошкова </vt:lpstr>
      <vt:lpstr>Макроекономско окружење током примене ЗоС</vt:lpstr>
      <vt:lpstr>Сектори и релативни трошкови</vt:lpstr>
      <vt:lpstr>Други ефекти</vt:lpstr>
      <vt:lpstr>Шта је потребно променити</vt:lpstr>
      <vt:lpstr>Покретање УППР</vt:lpstr>
      <vt:lpstr>Број покренутих УППР (од измена закона 2014.године)</vt:lpstr>
      <vt:lpstr>Покренути УППР према надлежном привредном суду</vt:lpstr>
      <vt:lpstr>Број правноснажних УППР-ова</vt:lpstr>
      <vt:lpstr>PowerPoint Presentation</vt:lpstr>
      <vt:lpstr>PowerPoint Presentation</vt:lpstr>
    </vt:vector>
  </TitlesOfParts>
  <Company>GIZ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BCRR TEMPLATE</dc:title>
  <dc:creator>Branko Radulovic</dc:creator>
  <cp:lastModifiedBy>Branko Radulovic</cp:lastModifiedBy>
  <cp:revision>987</cp:revision>
  <dcterms:created xsi:type="dcterms:W3CDTF">2017-09-14T11:33:37Z</dcterms:created>
  <dcterms:modified xsi:type="dcterms:W3CDTF">2024-11-26T08:31:46Z</dcterms:modified>
</cp:coreProperties>
</file>